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3"/>
  </p:notesMasterIdLst>
  <p:handoutMasterIdLst>
    <p:handoutMasterId r:id="rId4"/>
  </p:handoutMasterIdLst>
  <p:sldIdLst>
    <p:sldId id="256" r:id="rId2"/>
  </p:sldIdLst>
  <p:sldSz cx="32918400" cy="43891200"/>
  <p:notesSz cx="6834188" cy="9979025"/>
  <p:defaultTextStyle>
    <a:defPPr>
      <a:defRPr lang="en-US"/>
    </a:defPPr>
    <a:lvl1pPr algn="l" rtl="0" eaLnBrk="0" fontAlgn="base" hangingPunct="0">
      <a:spcBef>
        <a:spcPct val="0"/>
      </a:spcBef>
      <a:spcAft>
        <a:spcPct val="0"/>
      </a:spcAft>
      <a:defRPr sz="3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000" b="1" kern="1200">
        <a:solidFill>
          <a:schemeClr val="tx1"/>
        </a:solidFill>
        <a:latin typeface="Times New Roman" pitchFamily="18" charset="0"/>
        <a:ea typeface="+mn-ea"/>
        <a:cs typeface="+mn-cs"/>
      </a:defRPr>
    </a:lvl5pPr>
    <a:lvl6pPr marL="2286000" algn="l" defTabSz="914400" rtl="0" eaLnBrk="1" latinLnBrk="0" hangingPunct="1">
      <a:defRPr sz="3000" b="1" kern="1200">
        <a:solidFill>
          <a:schemeClr val="tx1"/>
        </a:solidFill>
        <a:latin typeface="Times New Roman" pitchFamily="18" charset="0"/>
        <a:ea typeface="+mn-ea"/>
        <a:cs typeface="+mn-cs"/>
      </a:defRPr>
    </a:lvl6pPr>
    <a:lvl7pPr marL="2743200" algn="l" defTabSz="914400" rtl="0" eaLnBrk="1" latinLnBrk="0" hangingPunct="1">
      <a:defRPr sz="3000" b="1" kern="1200">
        <a:solidFill>
          <a:schemeClr val="tx1"/>
        </a:solidFill>
        <a:latin typeface="Times New Roman" pitchFamily="18" charset="0"/>
        <a:ea typeface="+mn-ea"/>
        <a:cs typeface="+mn-cs"/>
      </a:defRPr>
    </a:lvl7pPr>
    <a:lvl8pPr marL="3200400" algn="l" defTabSz="914400" rtl="0" eaLnBrk="1" latinLnBrk="0" hangingPunct="1">
      <a:defRPr sz="3000" b="1" kern="1200">
        <a:solidFill>
          <a:schemeClr val="tx1"/>
        </a:solidFill>
        <a:latin typeface="Times New Roman" pitchFamily="18" charset="0"/>
        <a:ea typeface="+mn-ea"/>
        <a:cs typeface="+mn-cs"/>
      </a:defRPr>
    </a:lvl8pPr>
    <a:lvl9pPr marL="3657600" algn="l" defTabSz="914400" rtl="0" eaLnBrk="1" latinLnBrk="0" hangingPunct="1">
      <a:defRPr sz="30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9024">
          <p15:clr>
            <a:srgbClr val="A4A3A4"/>
          </p15:clr>
        </p15:guide>
        <p15:guide id="2" pos="9456">
          <p15:clr>
            <a:srgbClr val="A4A3A4"/>
          </p15:clr>
        </p15:guide>
      </p15:sldGuideLst>
    </p:ext>
    <p:ext uri="{2D200454-40CA-4A62-9FC3-DE9A4176ACB9}">
      <p15:notesGuideLst xmlns:p15="http://schemas.microsoft.com/office/powerpoint/2012/main">
        <p15:guide id="1" orient="horz" pos="3144">
          <p15:clr>
            <a:srgbClr val="A4A3A4"/>
          </p15:clr>
        </p15:guide>
        <p15:guide id="2" pos="21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2CC"/>
    <a:srgbClr val="CC00CC"/>
    <a:srgbClr val="3BCCFF"/>
    <a:srgbClr val="612A8A"/>
    <a:srgbClr val="1D6FD3"/>
    <a:srgbClr val="33CC33"/>
    <a:srgbClr val="4C9C83"/>
    <a:srgbClr val="66FFFF"/>
    <a:srgbClr val="D6FC92"/>
    <a:srgbClr val="ADE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95878" autoAdjust="0"/>
  </p:normalViewPr>
  <p:slideViewPr>
    <p:cSldViewPr>
      <p:cViewPr>
        <p:scale>
          <a:sx n="57" d="100"/>
          <a:sy n="57" d="100"/>
        </p:scale>
        <p:origin x="-522" y="-5310"/>
      </p:cViewPr>
      <p:guideLst>
        <p:guide orient="horz" pos="9024"/>
        <p:guide pos="9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35" d="100"/>
          <a:sy n="35" d="100"/>
        </p:scale>
        <p:origin x="-1548" y="-84"/>
      </p:cViewPr>
      <p:guideLst>
        <p:guide orient="horz" pos="3144"/>
        <p:guide pos="215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61481" cy="499292"/>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a:defRPr sz="1200" b="0"/>
            </a:lvl1pPr>
          </a:lstStyle>
          <a:p>
            <a:pPr>
              <a:defRPr/>
            </a:pPr>
            <a:endParaRPr lang="en-US"/>
          </a:p>
        </p:txBody>
      </p:sp>
      <p:sp>
        <p:nvSpPr>
          <p:cNvPr id="30723" name="Rectangle 3"/>
          <p:cNvSpPr>
            <a:spLocks noGrp="1" noChangeArrowheads="1"/>
          </p:cNvSpPr>
          <p:nvPr>
            <p:ph type="dt" sz="quarter" idx="1"/>
          </p:nvPr>
        </p:nvSpPr>
        <p:spPr bwMode="auto">
          <a:xfrm>
            <a:off x="3872707" y="0"/>
            <a:ext cx="2961481" cy="499292"/>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algn="r">
              <a:defRPr sz="1200" b="0"/>
            </a:lvl1pPr>
          </a:lstStyle>
          <a:p>
            <a:pPr>
              <a:defRPr/>
            </a:pPr>
            <a:endParaRPr lang="en-US"/>
          </a:p>
        </p:txBody>
      </p:sp>
      <p:sp>
        <p:nvSpPr>
          <p:cNvPr id="30724" name="Rectangle 4"/>
          <p:cNvSpPr>
            <a:spLocks noGrp="1" noChangeArrowheads="1"/>
          </p:cNvSpPr>
          <p:nvPr>
            <p:ph type="ftr" sz="quarter" idx="2"/>
          </p:nvPr>
        </p:nvSpPr>
        <p:spPr bwMode="auto">
          <a:xfrm>
            <a:off x="0" y="9479734"/>
            <a:ext cx="2961481" cy="499291"/>
          </a:xfrm>
          <a:prstGeom prst="rect">
            <a:avLst/>
          </a:prstGeom>
          <a:noFill/>
          <a:ln w="9525">
            <a:noFill/>
            <a:miter lim="800000"/>
            <a:headEnd/>
            <a:tailEnd/>
          </a:ln>
          <a:effectLst/>
        </p:spPr>
        <p:txBody>
          <a:bodyPr vert="horz" wrap="square" lIns="92775" tIns="46388" rIns="92775" bIns="46388" numCol="1" anchor="b" anchorCtr="0" compatLnSpc="1">
            <a:prstTxWarp prst="textNoShape">
              <a:avLst/>
            </a:prstTxWarp>
          </a:bodyPr>
          <a:lstStyle>
            <a:lvl1pPr>
              <a:defRPr sz="1200" b="0"/>
            </a:lvl1pPr>
          </a:lstStyle>
          <a:p>
            <a:pPr>
              <a:defRPr/>
            </a:pPr>
            <a:endParaRPr lang="en-US"/>
          </a:p>
        </p:txBody>
      </p:sp>
      <p:sp>
        <p:nvSpPr>
          <p:cNvPr id="30725" name="Rectangle 5"/>
          <p:cNvSpPr>
            <a:spLocks noGrp="1" noChangeArrowheads="1"/>
          </p:cNvSpPr>
          <p:nvPr>
            <p:ph type="sldNum" sz="quarter" idx="3"/>
          </p:nvPr>
        </p:nvSpPr>
        <p:spPr bwMode="auto">
          <a:xfrm>
            <a:off x="3872707" y="9479734"/>
            <a:ext cx="2961481" cy="499291"/>
          </a:xfrm>
          <a:prstGeom prst="rect">
            <a:avLst/>
          </a:prstGeom>
          <a:noFill/>
          <a:ln w="9525">
            <a:noFill/>
            <a:miter lim="800000"/>
            <a:headEnd/>
            <a:tailEnd/>
          </a:ln>
          <a:effectLst/>
        </p:spPr>
        <p:txBody>
          <a:bodyPr vert="horz" wrap="square" lIns="92775" tIns="46388" rIns="92775" bIns="46388" numCol="1" anchor="b" anchorCtr="0" compatLnSpc="1">
            <a:prstTxWarp prst="textNoShape">
              <a:avLst/>
            </a:prstTxWarp>
          </a:bodyPr>
          <a:lstStyle>
            <a:lvl1pPr algn="r">
              <a:defRPr sz="1200" b="0"/>
            </a:lvl1pPr>
          </a:lstStyle>
          <a:p>
            <a:pPr>
              <a:defRPr/>
            </a:pPr>
            <a:fld id="{4D742814-EAB4-4F1E-97A8-64B64D9EF3A0}" type="slidenum">
              <a:rPr lang="en-US"/>
              <a:pPr>
                <a:defRPr/>
              </a:pPr>
              <a:t>‹#›</a:t>
            </a:fld>
            <a:endParaRPr lang="en-US"/>
          </a:p>
        </p:txBody>
      </p:sp>
    </p:spTree>
    <p:extLst>
      <p:ext uri="{BB962C8B-B14F-4D97-AF65-F5344CB8AC3E}">
        <p14:creationId xmlns:p14="http://schemas.microsoft.com/office/powerpoint/2010/main" val="2367947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6146"/>
          <p:cNvSpPr>
            <a:spLocks noGrp="1" noChangeArrowheads="1"/>
          </p:cNvSpPr>
          <p:nvPr>
            <p:ph type="hdr" sz="quarter"/>
          </p:nvPr>
        </p:nvSpPr>
        <p:spPr bwMode="auto">
          <a:xfrm>
            <a:off x="0" y="0"/>
            <a:ext cx="2961481" cy="490771"/>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a:defRPr sz="1200"/>
            </a:lvl1pPr>
          </a:lstStyle>
          <a:p>
            <a:pPr>
              <a:defRPr/>
            </a:pPr>
            <a:endParaRPr lang="en-US"/>
          </a:p>
        </p:txBody>
      </p:sp>
      <p:sp>
        <p:nvSpPr>
          <p:cNvPr id="37891" name="Rectangle 6147"/>
          <p:cNvSpPr>
            <a:spLocks noGrp="1" noChangeArrowheads="1"/>
          </p:cNvSpPr>
          <p:nvPr>
            <p:ph type="dt" idx="1"/>
          </p:nvPr>
        </p:nvSpPr>
        <p:spPr bwMode="auto">
          <a:xfrm>
            <a:off x="3872707" y="0"/>
            <a:ext cx="2961481" cy="490771"/>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lvl1pPr algn="r">
              <a:defRPr sz="1200"/>
            </a:lvl1pPr>
          </a:lstStyle>
          <a:p>
            <a:pPr>
              <a:defRPr/>
            </a:pPr>
            <a:endParaRPr lang="en-US"/>
          </a:p>
        </p:txBody>
      </p:sp>
      <p:sp>
        <p:nvSpPr>
          <p:cNvPr id="4100" name="Rectangle 6148"/>
          <p:cNvSpPr>
            <a:spLocks noGrp="1" noRot="1" noChangeAspect="1" noChangeArrowheads="1" noTextEdit="1"/>
          </p:cNvSpPr>
          <p:nvPr>
            <p:ph type="sldImg" idx="2"/>
          </p:nvPr>
        </p:nvSpPr>
        <p:spPr bwMode="auto">
          <a:xfrm>
            <a:off x="2006600" y="735013"/>
            <a:ext cx="2820988" cy="3763962"/>
          </a:xfrm>
          <a:prstGeom prst="rect">
            <a:avLst/>
          </a:prstGeom>
          <a:noFill/>
          <a:ln w="9525">
            <a:solidFill>
              <a:srgbClr val="000000"/>
            </a:solidFill>
            <a:miter lim="800000"/>
            <a:headEnd/>
            <a:tailEnd/>
          </a:ln>
        </p:spPr>
      </p:sp>
      <p:sp>
        <p:nvSpPr>
          <p:cNvPr id="37893" name="Rectangle 6149"/>
          <p:cNvSpPr>
            <a:spLocks noGrp="1" noChangeArrowheads="1"/>
          </p:cNvSpPr>
          <p:nvPr>
            <p:ph type="body" sz="quarter" idx="3"/>
          </p:nvPr>
        </p:nvSpPr>
        <p:spPr bwMode="auto">
          <a:xfrm>
            <a:off x="911225" y="4744126"/>
            <a:ext cx="5011738" cy="4498741"/>
          </a:xfrm>
          <a:prstGeom prst="rect">
            <a:avLst/>
          </a:prstGeom>
          <a:noFill/>
          <a:ln w="9525">
            <a:noFill/>
            <a:miter lim="800000"/>
            <a:headEnd/>
            <a:tailEnd/>
          </a:ln>
          <a:effectLst/>
        </p:spPr>
        <p:txBody>
          <a:bodyPr vert="horz" wrap="square" lIns="92775" tIns="46388" rIns="92775" bIns="463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150"/>
          <p:cNvSpPr>
            <a:spLocks noGrp="1" noChangeArrowheads="1"/>
          </p:cNvSpPr>
          <p:nvPr>
            <p:ph type="ftr" sz="quarter" idx="4"/>
          </p:nvPr>
        </p:nvSpPr>
        <p:spPr bwMode="auto">
          <a:xfrm>
            <a:off x="0" y="9488254"/>
            <a:ext cx="2961481" cy="490771"/>
          </a:xfrm>
          <a:prstGeom prst="rect">
            <a:avLst/>
          </a:prstGeom>
          <a:noFill/>
          <a:ln w="9525">
            <a:noFill/>
            <a:miter lim="800000"/>
            <a:headEnd/>
            <a:tailEnd/>
          </a:ln>
          <a:effectLst/>
        </p:spPr>
        <p:txBody>
          <a:bodyPr vert="horz" wrap="square" lIns="92775" tIns="46388" rIns="92775" bIns="46388" numCol="1" anchor="b" anchorCtr="0" compatLnSpc="1">
            <a:prstTxWarp prst="textNoShape">
              <a:avLst/>
            </a:prstTxWarp>
          </a:bodyPr>
          <a:lstStyle>
            <a:lvl1pPr>
              <a:defRPr sz="1200"/>
            </a:lvl1pPr>
          </a:lstStyle>
          <a:p>
            <a:pPr>
              <a:defRPr/>
            </a:pPr>
            <a:endParaRPr lang="en-US"/>
          </a:p>
        </p:txBody>
      </p:sp>
      <p:sp>
        <p:nvSpPr>
          <p:cNvPr id="37895" name="Rectangle 6151"/>
          <p:cNvSpPr>
            <a:spLocks noGrp="1" noChangeArrowheads="1"/>
          </p:cNvSpPr>
          <p:nvPr>
            <p:ph type="sldNum" sz="quarter" idx="5"/>
          </p:nvPr>
        </p:nvSpPr>
        <p:spPr bwMode="auto">
          <a:xfrm>
            <a:off x="3872707" y="9488254"/>
            <a:ext cx="2961481" cy="490771"/>
          </a:xfrm>
          <a:prstGeom prst="rect">
            <a:avLst/>
          </a:prstGeom>
          <a:noFill/>
          <a:ln w="9525">
            <a:noFill/>
            <a:miter lim="800000"/>
            <a:headEnd/>
            <a:tailEnd/>
          </a:ln>
          <a:effectLst/>
        </p:spPr>
        <p:txBody>
          <a:bodyPr vert="horz" wrap="square" lIns="92775" tIns="46388" rIns="92775" bIns="46388" numCol="1" anchor="b" anchorCtr="0" compatLnSpc="1">
            <a:prstTxWarp prst="textNoShape">
              <a:avLst/>
            </a:prstTxWarp>
          </a:bodyPr>
          <a:lstStyle>
            <a:lvl1pPr algn="r">
              <a:defRPr sz="1200"/>
            </a:lvl1pPr>
          </a:lstStyle>
          <a:p>
            <a:pPr>
              <a:defRPr/>
            </a:pPr>
            <a:fld id="{AE11D563-0301-499F-B868-D906940D100D}" type="slidenum">
              <a:rPr lang="en-US"/>
              <a:pPr>
                <a:defRPr/>
              </a:pPr>
              <a:t>‹#›</a:t>
            </a:fld>
            <a:endParaRPr lang="en-US"/>
          </a:p>
        </p:txBody>
      </p:sp>
    </p:spTree>
    <p:extLst>
      <p:ext uri="{BB962C8B-B14F-4D97-AF65-F5344CB8AC3E}">
        <p14:creationId xmlns:p14="http://schemas.microsoft.com/office/powerpoint/2010/main" val="2748556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3294063" y="11701463"/>
            <a:ext cx="29624337" cy="2465387"/>
          </a:xfrm>
          <a:prstGeom prst="rect">
            <a:avLst/>
          </a:prstGeom>
          <a:noFill/>
          <a:ln w="9525">
            <a:noFill/>
            <a:miter lim="800000"/>
            <a:headEnd/>
            <a:tailEnd/>
          </a:ln>
        </p:spPr>
      </p:pic>
      <p:sp>
        <p:nvSpPr>
          <p:cNvPr id="28674" name="Rectangle 2"/>
          <p:cNvSpPr>
            <a:spLocks noGrp="1" noChangeArrowheads="1"/>
          </p:cNvSpPr>
          <p:nvPr>
            <p:ph type="ctrTitle"/>
          </p:nvPr>
        </p:nvSpPr>
        <p:spPr>
          <a:xfrm>
            <a:off x="3294063" y="4389438"/>
            <a:ext cx="27790775" cy="7312025"/>
          </a:xfrm>
        </p:spPr>
        <p:txBody>
          <a:bodyPr/>
          <a:lstStyle>
            <a:lvl1pPr>
              <a:defRPr/>
            </a:lvl1pPr>
          </a:lstStyle>
          <a:p>
            <a:r>
              <a:rPr lang="en-US"/>
              <a:t>Click to edit Master title style</a:t>
            </a:r>
          </a:p>
        </p:txBody>
      </p:sp>
      <p:sp>
        <p:nvSpPr>
          <p:cNvPr id="28675" name="Rectangle 3"/>
          <p:cNvSpPr>
            <a:spLocks noGrp="1" noChangeArrowheads="1"/>
          </p:cNvSpPr>
          <p:nvPr>
            <p:ph type="subTitle" idx="1"/>
          </p:nvPr>
        </p:nvSpPr>
        <p:spPr>
          <a:xfrm>
            <a:off x="7681913" y="24868188"/>
            <a:ext cx="23042562" cy="11345862"/>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2560638" y="39865300"/>
            <a:ext cx="6948487" cy="3297238"/>
          </a:xfrm>
        </p:spPr>
        <p:txBody>
          <a:bodyPr/>
          <a:lstStyle>
            <a:lvl1pPr>
              <a:defRPr smtClean="0">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11337925" y="39865300"/>
            <a:ext cx="10244138" cy="3297238"/>
          </a:xfrm>
        </p:spPr>
        <p:txBody>
          <a:bodyPr/>
          <a:lstStyle>
            <a:lvl1pPr>
              <a:defRPr smtClean="0">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23775988" y="39865300"/>
            <a:ext cx="6581775" cy="3297238"/>
          </a:xfrm>
        </p:spPr>
        <p:txBody>
          <a:bodyPr/>
          <a:lstStyle>
            <a:lvl1pPr>
              <a:defRPr smtClean="0">
                <a:solidFill>
                  <a:srgbClr val="5E574E"/>
                </a:solidFill>
              </a:defRPr>
            </a:lvl1pPr>
          </a:lstStyle>
          <a:p>
            <a:pPr>
              <a:defRPr/>
            </a:pPr>
            <a:fld id="{86DF0041-A90E-4280-B0CE-B5F2EB1BC9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D44BF3-02F3-4075-AAE7-5E1CC3134F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679150" y="1466850"/>
            <a:ext cx="7405688" cy="3730625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460500" y="1466850"/>
            <a:ext cx="22066250" cy="3730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5E2978-E8E0-45C5-8BC1-FB1F43D7FF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F848FB-4009-4FE8-8DAC-34A906E563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5FF16-241E-4173-B03A-0B4E87FCEB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644650" y="12076113"/>
            <a:ext cx="14643100" cy="2669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16440150" y="12076113"/>
            <a:ext cx="14644688" cy="2669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2831BE-2ADA-40C8-8CE3-3A4DDBC96D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18CCE6-528F-4E98-BBAA-7F986915AE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D93B93-12BC-4399-8D23-EAFA338C90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6D80BC-58E4-47CC-BBE8-55E5C38964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A837F1-499C-4EDE-B673-DED769ED5F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D6AE54-AB86-4976-8386-6F5E8303DC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chemeClr val="bg1"/>
            </a:gs>
            <a:gs pos="100000">
              <a:schemeClr val="bg1">
                <a:gamma/>
                <a:tint val="0"/>
                <a:invGamma/>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60500" y="1466850"/>
            <a:ext cx="27979688" cy="7310438"/>
          </a:xfrm>
          <a:prstGeom prst="rect">
            <a:avLst/>
          </a:prstGeom>
          <a:noFill/>
          <a:ln w="9525">
            <a:noFill/>
            <a:miter lim="800000"/>
            <a:headEnd/>
            <a:tailEnd/>
          </a:ln>
        </p:spPr>
        <p:txBody>
          <a:bodyPr vert="horz" wrap="square" lIns="428815" tIns="214405" rIns="428815" bIns="214405"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44650" y="12076113"/>
            <a:ext cx="29440188" cy="26696987"/>
          </a:xfrm>
          <a:prstGeom prst="rect">
            <a:avLst/>
          </a:prstGeom>
          <a:noFill/>
          <a:ln w="9525">
            <a:noFill/>
            <a:miter lim="800000"/>
            <a:headEnd/>
            <a:tailEnd/>
          </a:ln>
        </p:spPr>
        <p:txBody>
          <a:bodyPr vert="horz" wrap="square" lIns="428815" tIns="214405" rIns="428815" bIns="2144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1558925" y="39865300"/>
            <a:ext cx="6856413" cy="2933700"/>
          </a:xfrm>
          <a:prstGeom prst="rect">
            <a:avLst/>
          </a:prstGeom>
          <a:noFill/>
          <a:ln w="9525">
            <a:noFill/>
            <a:miter lim="800000"/>
            <a:headEnd/>
            <a:tailEnd/>
          </a:ln>
        </p:spPr>
        <p:txBody>
          <a:bodyPr vert="horz" wrap="square" lIns="428815" tIns="214405" rIns="428815" bIns="214405" numCol="1" anchor="b" anchorCtr="0" compatLnSpc="1">
            <a:prstTxWarp prst="textNoShape">
              <a:avLst/>
            </a:prstTxWarp>
          </a:bodyPr>
          <a:lstStyle>
            <a:lvl1pPr>
              <a:spcBef>
                <a:spcPct val="50000"/>
              </a:spcBef>
              <a:defRPr sz="6700" b="0" smtClean="0">
                <a:solidFill>
                  <a:schemeClr val="bg2"/>
                </a:solidFill>
                <a:latin typeface="Arial" charset="0"/>
              </a:defRPr>
            </a:lvl1pPr>
          </a:lstStyle>
          <a:p>
            <a:pPr>
              <a:defRPr/>
            </a:pPr>
            <a:endParaRPr lang="en-US"/>
          </a:p>
        </p:txBody>
      </p:sp>
      <p:sp>
        <p:nvSpPr>
          <p:cNvPr id="27653" name="Rectangle 5"/>
          <p:cNvSpPr>
            <a:spLocks noGrp="1" noChangeArrowheads="1"/>
          </p:cNvSpPr>
          <p:nvPr>
            <p:ph type="ftr" sz="quarter" idx="3"/>
          </p:nvPr>
        </p:nvSpPr>
        <p:spPr bwMode="auto">
          <a:xfrm>
            <a:off x="11245850" y="39865300"/>
            <a:ext cx="10426700" cy="2933700"/>
          </a:xfrm>
          <a:prstGeom prst="rect">
            <a:avLst/>
          </a:prstGeom>
          <a:noFill/>
          <a:ln w="9525">
            <a:noFill/>
            <a:miter lim="800000"/>
            <a:headEnd/>
            <a:tailEnd/>
          </a:ln>
        </p:spPr>
        <p:txBody>
          <a:bodyPr vert="horz" wrap="square" lIns="428815" tIns="214405" rIns="428815" bIns="214405" numCol="1" anchor="b" anchorCtr="0" compatLnSpc="1">
            <a:prstTxWarp prst="textNoShape">
              <a:avLst/>
            </a:prstTxWarp>
          </a:bodyPr>
          <a:lstStyle>
            <a:lvl1pPr algn="ctr">
              <a:spcBef>
                <a:spcPct val="50000"/>
              </a:spcBef>
              <a:defRPr sz="6700" b="0" smtClean="0">
                <a:solidFill>
                  <a:schemeClr val="bg2"/>
                </a:solidFill>
                <a:latin typeface="Arial" charset="0"/>
              </a:defRPr>
            </a:lvl1pPr>
          </a:lstStyle>
          <a:p>
            <a:pPr>
              <a:defRPr/>
            </a:pPr>
            <a:endParaRPr lang="en-US"/>
          </a:p>
        </p:txBody>
      </p:sp>
      <p:sp>
        <p:nvSpPr>
          <p:cNvPr id="27654" name="Rectangle 6"/>
          <p:cNvSpPr>
            <a:spLocks noGrp="1" noChangeArrowheads="1"/>
          </p:cNvSpPr>
          <p:nvPr>
            <p:ph type="sldNum" sz="quarter" idx="4"/>
          </p:nvPr>
        </p:nvSpPr>
        <p:spPr bwMode="auto">
          <a:xfrm>
            <a:off x="24228425" y="39865300"/>
            <a:ext cx="6856413" cy="2933700"/>
          </a:xfrm>
          <a:prstGeom prst="rect">
            <a:avLst/>
          </a:prstGeom>
          <a:noFill/>
          <a:ln w="9525">
            <a:noFill/>
            <a:miter lim="800000"/>
            <a:headEnd/>
            <a:tailEnd/>
          </a:ln>
        </p:spPr>
        <p:txBody>
          <a:bodyPr vert="horz" wrap="square" lIns="428815" tIns="214405" rIns="428815" bIns="214405" numCol="1" anchor="b" anchorCtr="0" compatLnSpc="1">
            <a:prstTxWarp prst="textNoShape">
              <a:avLst/>
            </a:prstTxWarp>
          </a:bodyPr>
          <a:lstStyle>
            <a:lvl1pPr algn="r">
              <a:spcBef>
                <a:spcPct val="50000"/>
              </a:spcBef>
              <a:defRPr sz="6700" b="0" smtClean="0">
                <a:solidFill>
                  <a:schemeClr val="bg2"/>
                </a:solidFill>
                <a:latin typeface="Arial" charset="0"/>
              </a:defRPr>
            </a:lvl1pPr>
          </a:lstStyle>
          <a:p>
            <a:pPr>
              <a:defRPr/>
            </a:pPr>
            <a:fld id="{4772D443-053F-4CA7-99AA-2C56CC14D7EC}" type="slidenum">
              <a:rPr lang="en-US"/>
              <a:pPr>
                <a:defRPr/>
              </a:pPr>
              <a:t>‹#›</a:t>
            </a:fld>
            <a:endParaRPr lang="en-US"/>
          </a:p>
        </p:txBody>
      </p:sp>
      <p:pic>
        <p:nvPicPr>
          <p:cNvPr id="2055"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3294063" y="8413750"/>
            <a:ext cx="29624337" cy="2455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286250" rtl="0" eaLnBrk="0" fontAlgn="base" hangingPunct="0">
        <a:spcBef>
          <a:spcPct val="0"/>
        </a:spcBef>
        <a:spcAft>
          <a:spcPct val="0"/>
        </a:spcAft>
        <a:defRPr kumimoji="1" sz="18800">
          <a:solidFill>
            <a:schemeClr val="tx2"/>
          </a:solidFill>
          <a:latin typeface="+mj-lt"/>
          <a:ea typeface="+mj-ea"/>
          <a:cs typeface="+mj-cs"/>
        </a:defRPr>
      </a:lvl1pPr>
      <a:lvl2pPr algn="l" defTabSz="4286250" rtl="0" eaLnBrk="0" fontAlgn="base" hangingPunct="0">
        <a:spcBef>
          <a:spcPct val="0"/>
        </a:spcBef>
        <a:spcAft>
          <a:spcPct val="0"/>
        </a:spcAft>
        <a:defRPr kumimoji="1" sz="18800">
          <a:solidFill>
            <a:schemeClr val="tx2"/>
          </a:solidFill>
          <a:latin typeface="Arial Black" pitchFamily="34" charset="0"/>
        </a:defRPr>
      </a:lvl2pPr>
      <a:lvl3pPr algn="l" defTabSz="4286250" rtl="0" eaLnBrk="0" fontAlgn="base" hangingPunct="0">
        <a:spcBef>
          <a:spcPct val="0"/>
        </a:spcBef>
        <a:spcAft>
          <a:spcPct val="0"/>
        </a:spcAft>
        <a:defRPr kumimoji="1" sz="18800">
          <a:solidFill>
            <a:schemeClr val="tx2"/>
          </a:solidFill>
          <a:latin typeface="Arial Black" pitchFamily="34" charset="0"/>
        </a:defRPr>
      </a:lvl3pPr>
      <a:lvl4pPr algn="l" defTabSz="4286250" rtl="0" eaLnBrk="0" fontAlgn="base" hangingPunct="0">
        <a:spcBef>
          <a:spcPct val="0"/>
        </a:spcBef>
        <a:spcAft>
          <a:spcPct val="0"/>
        </a:spcAft>
        <a:defRPr kumimoji="1" sz="18800">
          <a:solidFill>
            <a:schemeClr val="tx2"/>
          </a:solidFill>
          <a:latin typeface="Arial Black" pitchFamily="34" charset="0"/>
        </a:defRPr>
      </a:lvl4pPr>
      <a:lvl5pPr algn="l" defTabSz="4286250" rtl="0" eaLnBrk="0" fontAlgn="base" hangingPunct="0">
        <a:spcBef>
          <a:spcPct val="0"/>
        </a:spcBef>
        <a:spcAft>
          <a:spcPct val="0"/>
        </a:spcAft>
        <a:defRPr kumimoji="1" sz="18800">
          <a:solidFill>
            <a:schemeClr val="tx2"/>
          </a:solidFill>
          <a:latin typeface="Arial Black" pitchFamily="34" charset="0"/>
        </a:defRPr>
      </a:lvl5pPr>
      <a:lvl6pPr marL="457200" algn="l" defTabSz="4286250" rtl="0" eaLnBrk="0" fontAlgn="base" hangingPunct="0">
        <a:spcBef>
          <a:spcPct val="0"/>
        </a:spcBef>
        <a:spcAft>
          <a:spcPct val="0"/>
        </a:spcAft>
        <a:defRPr kumimoji="1" sz="18800">
          <a:solidFill>
            <a:schemeClr val="tx2"/>
          </a:solidFill>
          <a:latin typeface="Arial Black" pitchFamily="34" charset="0"/>
        </a:defRPr>
      </a:lvl6pPr>
      <a:lvl7pPr marL="914400" algn="l" defTabSz="4286250" rtl="0" eaLnBrk="0" fontAlgn="base" hangingPunct="0">
        <a:spcBef>
          <a:spcPct val="0"/>
        </a:spcBef>
        <a:spcAft>
          <a:spcPct val="0"/>
        </a:spcAft>
        <a:defRPr kumimoji="1" sz="18800">
          <a:solidFill>
            <a:schemeClr val="tx2"/>
          </a:solidFill>
          <a:latin typeface="Arial Black" pitchFamily="34" charset="0"/>
        </a:defRPr>
      </a:lvl7pPr>
      <a:lvl8pPr marL="1371600" algn="l" defTabSz="4286250" rtl="0" eaLnBrk="0" fontAlgn="base" hangingPunct="0">
        <a:spcBef>
          <a:spcPct val="0"/>
        </a:spcBef>
        <a:spcAft>
          <a:spcPct val="0"/>
        </a:spcAft>
        <a:defRPr kumimoji="1" sz="18800">
          <a:solidFill>
            <a:schemeClr val="tx2"/>
          </a:solidFill>
          <a:latin typeface="Arial Black" pitchFamily="34" charset="0"/>
        </a:defRPr>
      </a:lvl8pPr>
      <a:lvl9pPr marL="1828800" algn="l" defTabSz="4286250" rtl="0" eaLnBrk="0" fontAlgn="base" hangingPunct="0">
        <a:spcBef>
          <a:spcPct val="0"/>
        </a:spcBef>
        <a:spcAft>
          <a:spcPct val="0"/>
        </a:spcAft>
        <a:defRPr kumimoji="1" sz="18800">
          <a:solidFill>
            <a:schemeClr val="tx2"/>
          </a:solidFill>
          <a:latin typeface="Arial Black" pitchFamily="34" charset="0"/>
        </a:defRPr>
      </a:lvl9pPr>
    </p:titleStyle>
    <p:bodyStyle>
      <a:lvl1pPr marL="1606550" indent="-1606550" algn="l" defTabSz="4286250" rtl="0" eaLnBrk="0" fontAlgn="base" hangingPunct="0">
        <a:spcBef>
          <a:spcPct val="20000"/>
        </a:spcBef>
        <a:spcAft>
          <a:spcPct val="0"/>
        </a:spcAft>
        <a:buClr>
          <a:schemeClr val="accent2"/>
        </a:buClr>
        <a:buFont typeface="Monotype Sorts" pitchFamily="2" charset="2"/>
        <a:buChar char="z"/>
        <a:defRPr kumimoji="1" sz="15200">
          <a:solidFill>
            <a:schemeClr val="tx1"/>
          </a:solidFill>
          <a:latin typeface="+mn-lt"/>
          <a:ea typeface="+mn-ea"/>
          <a:cs typeface="+mn-cs"/>
        </a:defRPr>
      </a:lvl1pPr>
      <a:lvl2pPr marL="3482975" indent="-1336675" algn="l" defTabSz="4286250" rtl="0" eaLnBrk="0" fontAlgn="base" hangingPunct="0">
        <a:spcBef>
          <a:spcPct val="20000"/>
        </a:spcBef>
        <a:spcAft>
          <a:spcPct val="0"/>
        </a:spcAft>
        <a:buClr>
          <a:schemeClr val="accent2"/>
        </a:buClr>
        <a:buFont typeface="Monotype Sorts" pitchFamily="2" charset="2"/>
        <a:buChar char="y"/>
        <a:defRPr kumimoji="1" sz="13000">
          <a:solidFill>
            <a:schemeClr val="tx1"/>
          </a:solidFill>
          <a:latin typeface="+mn-lt"/>
        </a:defRPr>
      </a:lvl2pPr>
      <a:lvl3pPr marL="5359400" indent="-1073150" algn="l" defTabSz="4286250" rtl="0" eaLnBrk="0" fontAlgn="base" hangingPunct="0">
        <a:spcBef>
          <a:spcPct val="20000"/>
        </a:spcBef>
        <a:spcAft>
          <a:spcPct val="0"/>
        </a:spcAft>
        <a:buClr>
          <a:schemeClr val="accent2"/>
        </a:buClr>
        <a:buFont typeface="Monotype Sorts" pitchFamily="2" charset="2"/>
        <a:buChar char="x"/>
        <a:defRPr kumimoji="1" sz="11200">
          <a:solidFill>
            <a:schemeClr val="tx1"/>
          </a:solidFill>
          <a:latin typeface="+mn-lt"/>
        </a:defRPr>
      </a:lvl3pPr>
      <a:lvl4pPr marL="7505700" indent="-1073150" algn="l" defTabSz="4286250" rtl="0" eaLnBrk="0" fontAlgn="base" hangingPunct="0">
        <a:spcBef>
          <a:spcPct val="20000"/>
        </a:spcBef>
        <a:spcAft>
          <a:spcPct val="0"/>
        </a:spcAft>
        <a:buClr>
          <a:schemeClr val="accent2"/>
        </a:buClr>
        <a:buChar char="•"/>
        <a:defRPr kumimoji="1" sz="9400">
          <a:solidFill>
            <a:schemeClr val="tx1"/>
          </a:solidFill>
          <a:latin typeface="+mn-lt"/>
        </a:defRPr>
      </a:lvl4pPr>
      <a:lvl5pPr marL="9645650" indent="-1066800" algn="l" defTabSz="4286250" rtl="0" eaLnBrk="0" fontAlgn="base" hangingPunct="0">
        <a:spcBef>
          <a:spcPct val="20000"/>
        </a:spcBef>
        <a:spcAft>
          <a:spcPct val="0"/>
        </a:spcAft>
        <a:buClr>
          <a:schemeClr val="accent2"/>
        </a:buClr>
        <a:buChar char="–"/>
        <a:defRPr kumimoji="1" sz="9400">
          <a:solidFill>
            <a:schemeClr val="tx1"/>
          </a:solidFill>
          <a:latin typeface="+mn-lt"/>
        </a:defRPr>
      </a:lvl5pPr>
      <a:lvl6pPr marL="10102850" indent="-1066800" algn="l" defTabSz="4286250" rtl="0" eaLnBrk="0" fontAlgn="base" hangingPunct="0">
        <a:spcBef>
          <a:spcPct val="20000"/>
        </a:spcBef>
        <a:spcAft>
          <a:spcPct val="0"/>
        </a:spcAft>
        <a:buClr>
          <a:schemeClr val="accent2"/>
        </a:buClr>
        <a:buChar char="–"/>
        <a:defRPr kumimoji="1" sz="9400">
          <a:solidFill>
            <a:schemeClr val="tx1"/>
          </a:solidFill>
          <a:latin typeface="+mn-lt"/>
        </a:defRPr>
      </a:lvl6pPr>
      <a:lvl7pPr marL="10560050" indent="-1066800" algn="l" defTabSz="4286250" rtl="0" eaLnBrk="0" fontAlgn="base" hangingPunct="0">
        <a:spcBef>
          <a:spcPct val="20000"/>
        </a:spcBef>
        <a:spcAft>
          <a:spcPct val="0"/>
        </a:spcAft>
        <a:buClr>
          <a:schemeClr val="accent2"/>
        </a:buClr>
        <a:buChar char="–"/>
        <a:defRPr kumimoji="1" sz="9400">
          <a:solidFill>
            <a:schemeClr val="tx1"/>
          </a:solidFill>
          <a:latin typeface="+mn-lt"/>
        </a:defRPr>
      </a:lvl7pPr>
      <a:lvl8pPr marL="11017250" indent="-1066800" algn="l" defTabSz="4286250" rtl="0" eaLnBrk="0" fontAlgn="base" hangingPunct="0">
        <a:spcBef>
          <a:spcPct val="20000"/>
        </a:spcBef>
        <a:spcAft>
          <a:spcPct val="0"/>
        </a:spcAft>
        <a:buClr>
          <a:schemeClr val="accent2"/>
        </a:buClr>
        <a:buChar char="–"/>
        <a:defRPr kumimoji="1" sz="9400">
          <a:solidFill>
            <a:schemeClr val="tx1"/>
          </a:solidFill>
          <a:latin typeface="+mn-lt"/>
        </a:defRPr>
      </a:lvl8pPr>
      <a:lvl9pPr marL="11474450" indent="-1066800" algn="l" defTabSz="4286250" rtl="0" eaLnBrk="0" fontAlgn="base" hangingPunct="0">
        <a:spcBef>
          <a:spcPct val="20000"/>
        </a:spcBef>
        <a:spcAft>
          <a:spcPct val="0"/>
        </a:spcAft>
        <a:buClr>
          <a:schemeClr val="accent2"/>
        </a:buClr>
        <a:buChar char="–"/>
        <a:defRPr kumimoji="1"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Rounded Rectangle 17"/>
          <p:cNvSpPr/>
          <p:nvPr/>
        </p:nvSpPr>
        <p:spPr bwMode="auto">
          <a:xfrm>
            <a:off x="609600" y="381000"/>
            <a:ext cx="31692849" cy="42519600"/>
          </a:xfrm>
          <a:prstGeom prst="roundRect">
            <a:avLst>
              <a:gd name="adj" fmla="val 0"/>
            </a:avLst>
          </a:prstGeom>
          <a:ln>
            <a:solidFill>
              <a:srgbClr val="2E22CC"/>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0" b="1" i="0" u="none" strike="noStrike" cap="none" normalizeH="0" baseline="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000" b="1" i="0" u="none" strike="noStrike" cap="none" normalizeH="0" baseline="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3000" b="1" i="0" u="none" strike="noStrike" cap="none" normalizeH="0" baseline="0" dirty="0" smtClean="0">
              <a:ln>
                <a:noFill/>
              </a:ln>
              <a:solidFill>
                <a:schemeClr val="tx1"/>
              </a:solidFill>
              <a:effectLst/>
              <a:latin typeface="Times New Roman" pitchFamily="18" charset="0"/>
            </a:endParaRPr>
          </a:p>
        </p:txBody>
      </p:sp>
      <p:sp>
        <p:nvSpPr>
          <p:cNvPr id="16" name="AutoShape 170"/>
          <p:cNvSpPr>
            <a:spLocks noChangeArrowheads="1"/>
          </p:cNvSpPr>
          <p:nvPr/>
        </p:nvSpPr>
        <p:spPr bwMode="auto">
          <a:xfrm>
            <a:off x="762000" y="4953000"/>
            <a:ext cx="31394400" cy="4267200"/>
          </a:xfrm>
          <a:prstGeom prst="roundRect">
            <a:avLst>
              <a:gd name="adj" fmla="val 3662"/>
            </a:avLst>
          </a:prstGeom>
          <a:ln>
            <a:solidFill>
              <a:srgbClr val="1D6FD3"/>
            </a:solidFill>
            <a:headEnd/>
            <a:tailEnd/>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lvl="0" algn="ctr" eaLnBrk="1" hangingPunct="1">
              <a:spcAft>
                <a:spcPts val="1000"/>
              </a:spcAft>
            </a:pP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3"/>
          <p:cNvSpPr txBox="1">
            <a:spLocks noChangeArrowheads="1"/>
          </p:cNvSpPr>
          <p:nvPr/>
        </p:nvSpPr>
        <p:spPr bwMode="auto">
          <a:xfrm>
            <a:off x="19553657" y="24841200"/>
            <a:ext cx="177800" cy="423863"/>
          </a:xfrm>
          <a:prstGeom prst="rect">
            <a:avLst/>
          </a:prstGeom>
          <a:noFill/>
          <a:ln w="9525">
            <a:noFill/>
            <a:miter lim="800000"/>
            <a:headEnd/>
            <a:tailEnd/>
          </a:ln>
        </p:spPr>
        <p:txBody>
          <a:bodyPr wrap="none" lIns="89335" tIns="44668" rIns="89335" bIns="44668">
            <a:spAutoFit/>
          </a:bodyPr>
          <a:lstStyle/>
          <a:p>
            <a:pPr defTabSz="895350"/>
            <a:endParaRPr lang="en-US" sz="2200" b="0"/>
          </a:p>
        </p:txBody>
      </p:sp>
      <p:sp>
        <p:nvSpPr>
          <p:cNvPr id="1034" name="Text Box 97"/>
          <p:cNvSpPr txBox="1">
            <a:spLocks noChangeArrowheads="1"/>
          </p:cNvSpPr>
          <p:nvPr/>
        </p:nvSpPr>
        <p:spPr bwMode="auto">
          <a:xfrm>
            <a:off x="15607132" y="25446038"/>
            <a:ext cx="177800" cy="423862"/>
          </a:xfrm>
          <a:prstGeom prst="rect">
            <a:avLst/>
          </a:prstGeom>
          <a:noFill/>
          <a:ln w="9525">
            <a:noFill/>
            <a:miter lim="800000"/>
            <a:headEnd/>
            <a:tailEnd/>
          </a:ln>
        </p:spPr>
        <p:txBody>
          <a:bodyPr wrap="none" lIns="89335" tIns="44668" rIns="89335" bIns="44668">
            <a:spAutoFit/>
          </a:bodyPr>
          <a:lstStyle/>
          <a:p>
            <a:pPr defTabSz="895350"/>
            <a:endParaRPr lang="en-US" sz="2200" b="0"/>
          </a:p>
        </p:txBody>
      </p:sp>
      <p:sp>
        <p:nvSpPr>
          <p:cNvPr id="1044" name="Rectangle 620"/>
          <p:cNvSpPr>
            <a:spLocks noChangeArrowheads="1"/>
          </p:cNvSpPr>
          <p:nvPr/>
        </p:nvSpPr>
        <p:spPr bwMode="auto">
          <a:xfrm>
            <a:off x="3581400" y="1568946"/>
            <a:ext cx="25603200" cy="3231654"/>
          </a:xfrm>
          <a:prstGeom prst="rect">
            <a:avLst/>
          </a:prstGeom>
          <a:noFill/>
          <a:ln w="9525">
            <a:noFill/>
            <a:miter lim="800000"/>
            <a:headEnd/>
            <a:tailEnd/>
          </a:ln>
        </p:spPr>
        <p:txBody>
          <a:bodyPr wrap="square">
            <a:spAutoFit/>
          </a:bodyPr>
          <a:lstStyle/>
          <a:p>
            <a:pPr algn="ctr" eaLnBrk="1" hangingPunct="1"/>
            <a:r>
              <a:rPr lang="en-US" sz="4400" dirty="0" err="1" smtClean="0">
                <a:solidFill>
                  <a:srgbClr val="2E22CC"/>
                </a:solidFill>
                <a:latin typeface="Calibri" pitchFamily="34" charset="0"/>
                <a:cs typeface="Calibri" pitchFamily="34" charset="0"/>
              </a:rPr>
              <a:t>Mahendra</a:t>
            </a:r>
            <a:r>
              <a:rPr lang="en-US" sz="4400" dirty="0" smtClean="0">
                <a:solidFill>
                  <a:srgbClr val="2E22CC"/>
                </a:solidFill>
                <a:latin typeface="Calibri" pitchFamily="34" charset="0"/>
                <a:cs typeface="Calibri" pitchFamily="34" charset="0"/>
              </a:rPr>
              <a:t> Shukla</a:t>
            </a:r>
            <a:r>
              <a:rPr lang="en-US" sz="4400" baseline="30000" dirty="0" smtClean="0">
                <a:solidFill>
                  <a:srgbClr val="2E22CC"/>
                </a:solidFill>
                <a:latin typeface="Calibri" pitchFamily="34" charset="0"/>
                <a:cs typeface="Calibri" pitchFamily="34" charset="0"/>
              </a:rPr>
              <a:t>1,2 </a:t>
            </a:r>
            <a:r>
              <a:rPr lang="en-US" sz="4400" dirty="0" smtClean="0">
                <a:solidFill>
                  <a:srgbClr val="2E22CC"/>
                </a:solidFill>
                <a:latin typeface="Calibri" pitchFamily="34" charset="0"/>
                <a:cs typeface="Calibri" pitchFamily="34" charset="0"/>
              </a:rPr>
              <a:t>, Moon Jain</a:t>
            </a:r>
            <a:r>
              <a:rPr lang="en-US" sz="4400" baseline="30000" dirty="0" smtClean="0">
                <a:solidFill>
                  <a:srgbClr val="2E22CC"/>
                </a:solidFill>
                <a:latin typeface="Calibri" pitchFamily="34" charset="0"/>
                <a:cs typeface="Calibri" pitchFamily="34" charset="0"/>
              </a:rPr>
              <a:t>2,3</a:t>
            </a:r>
            <a:r>
              <a:rPr lang="en-US" sz="4400" dirty="0" smtClean="0">
                <a:solidFill>
                  <a:srgbClr val="2E22CC"/>
                </a:solidFill>
                <a:latin typeface="Calibri" pitchFamily="34" charset="0"/>
                <a:cs typeface="Calibri" pitchFamily="34" charset="0"/>
              </a:rPr>
              <a:t>, Swati Jaiswal</a:t>
            </a:r>
            <a:r>
              <a:rPr lang="en-US" sz="4400" baseline="30000" dirty="0" smtClean="0">
                <a:solidFill>
                  <a:srgbClr val="2E22CC"/>
                </a:solidFill>
                <a:latin typeface="Calibri" pitchFamily="34" charset="0"/>
                <a:cs typeface="Calibri" pitchFamily="34" charset="0"/>
              </a:rPr>
              <a:t>1,2</a:t>
            </a:r>
            <a:r>
              <a:rPr lang="en-US" sz="4400" dirty="0" smtClean="0">
                <a:solidFill>
                  <a:srgbClr val="2E22CC"/>
                </a:solidFill>
                <a:latin typeface="Calibri" pitchFamily="34" charset="0"/>
                <a:cs typeface="Calibri" pitchFamily="34" charset="0"/>
              </a:rPr>
              <a:t> , </a:t>
            </a:r>
            <a:r>
              <a:rPr lang="en-US" sz="4400" dirty="0" err="1" smtClean="0">
                <a:solidFill>
                  <a:srgbClr val="2E22CC"/>
                </a:solidFill>
                <a:latin typeface="Calibri" pitchFamily="34" charset="0"/>
                <a:cs typeface="Calibri" pitchFamily="34" charset="0"/>
              </a:rPr>
              <a:t>Abhisheak</a:t>
            </a:r>
            <a:r>
              <a:rPr lang="en-US" sz="4400" dirty="0" smtClean="0">
                <a:solidFill>
                  <a:srgbClr val="2E22CC"/>
                </a:solidFill>
                <a:latin typeface="Calibri" pitchFamily="34" charset="0"/>
                <a:cs typeface="Calibri" pitchFamily="34" charset="0"/>
              </a:rPr>
              <a:t> Sharma</a:t>
            </a:r>
            <a:r>
              <a:rPr lang="en-US" sz="4400" baseline="30000" dirty="0" smtClean="0">
                <a:solidFill>
                  <a:srgbClr val="2E22CC"/>
                </a:solidFill>
                <a:latin typeface="Calibri" pitchFamily="34" charset="0"/>
                <a:cs typeface="Calibri" pitchFamily="34" charset="0"/>
              </a:rPr>
              <a:t>1,2,4 </a:t>
            </a:r>
            <a:r>
              <a:rPr lang="en-US" sz="4400" dirty="0" smtClean="0">
                <a:solidFill>
                  <a:srgbClr val="2E22CC"/>
                </a:solidFill>
                <a:latin typeface="Calibri" pitchFamily="34" charset="0"/>
                <a:cs typeface="Calibri" pitchFamily="34" charset="0"/>
              </a:rPr>
              <a:t>, </a:t>
            </a:r>
            <a:r>
              <a:rPr lang="en-US" sz="4400" dirty="0" err="1" smtClean="0">
                <a:solidFill>
                  <a:srgbClr val="2E22CC"/>
                </a:solidFill>
                <a:latin typeface="Calibri" pitchFamily="34" charset="0"/>
                <a:cs typeface="Calibri" pitchFamily="34" charset="0"/>
              </a:rPr>
              <a:t>Kashif</a:t>
            </a:r>
            <a:r>
              <a:rPr lang="en-US" sz="4400" dirty="0" smtClean="0">
                <a:solidFill>
                  <a:srgbClr val="2E22CC"/>
                </a:solidFill>
                <a:latin typeface="Calibri" pitchFamily="34" charset="0"/>
                <a:cs typeface="Calibri" pitchFamily="34" charset="0"/>
              </a:rPr>
              <a:t> Hanif</a:t>
            </a:r>
            <a:r>
              <a:rPr lang="en-US" sz="4400" baseline="30000" dirty="0" smtClean="0">
                <a:solidFill>
                  <a:srgbClr val="2E22CC"/>
                </a:solidFill>
                <a:latin typeface="Calibri" pitchFamily="34" charset="0"/>
                <a:cs typeface="Calibri" pitchFamily="34" charset="0"/>
              </a:rPr>
              <a:t>2,3</a:t>
            </a:r>
            <a:r>
              <a:rPr lang="en-US" sz="4400" dirty="0" smtClean="0">
                <a:solidFill>
                  <a:srgbClr val="2E22CC"/>
                </a:solidFill>
                <a:latin typeface="Calibri" pitchFamily="34" charset="0"/>
                <a:cs typeface="Calibri" pitchFamily="34" charset="0"/>
              </a:rPr>
              <a:t> and Jawahar Lal</a:t>
            </a:r>
            <a:r>
              <a:rPr lang="en-US" sz="4400" baseline="30000" dirty="0" smtClean="0">
                <a:solidFill>
                  <a:srgbClr val="2E22CC"/>
                </a:solidFill>
                <a:latin typeface="Calibri" pitchFamily="34" charset="0"/>
                <a:cs typeface="Calibri" pitchFamily="34" charset="0"/>
              </a:rPr>
              <a:t>1,2</a:t>
            </a:r>
          </a:p>
          <a:p>
            <a:pPr algn="ctr" eaLnBrk="1" hangingPunct="1"/>
            <a:r>
              <a:rPr lang="en-US" sz="4000" baseline="30000" dirty="0" smtClean="0">
                <a:latin typeface="Calibri" pitchFamily="34" charset="0"/>
                <a:cs typeface="Calibri" pitchFamily="34" charset="0"/>
              </a:rPr>
              <a:t>1</a:t>
            </a:r>
            <a:r>
              <a:rPr lang="en-US" sz="4000" dirty="0" smtClean="0">
                <a:latin typeface="Calibri" pitchFamily="34" charset="0"/>
                <a:cs typeface="Calibri" pitchFamily="34" charset="0"/>
              </a:rPr>
              <a:t>Pharmacokinetics &amp; Metabolism Division, CSIR-Central Drug Research Institute, Lucknow -226031, India, </a:t>
            </a:r>
            <a:r>
              <a:rPr lang="en-US" sz="4000" baseline="30000" dirty="0" smtClean="0">
                <a:solidFill>
                  <a:schemeClr val="tx2">
                    <a:lumMod val="85000"/>
                    <a:lumOff val="15000"/>
                  </a:schemeClr>
                </a:solidFill>
                <a:latin typeface="Calibri" pitchFamily="34" charset="0"/>
                <a:cs typeface="Calibri" pitchFamily="34" charset="0"/>
              </a:rPr>
              <a:t>2</a:t>
            </a:r>
            <a:r>
              <a:rPr lang="en-US" sz="4000" dirty="0" smtClean="0">
                <a:solidFill>
                  <a:schemeClr val="tx2">
                    <a:lumMod val="85000"/>
                    <a:lumOff val="15000"/>
                  </a:schemeClr>
                </a:solidFill>
                <a:latin typeface="Calibri" pitchFamily="34" charset="0"/>
                <a:cs typeface="Calibri" pitchFamily="34" charset="0"/>
              </a:rPr>
              <a:t>Academy  of  Scientific and Innovative Research, New Delhi -110001, India,  </a:t>
            </a:r>
            <a:r>
              <a:rPr lang="en-US" sz="4000" baseline="30000" dirty="0" smtClean="0">
                <a:solidFill>
                  <a:schemeClr val="tx2">
                    <a:lumMod val="85000"/>
                    <a:lumOff val="15000"/>
                  </a:schemeClr>
                </a:solidFill>
                <a:latin typeface="Calibri" pitchFamily="34" charset="0"/>
                <a:cs typeface="Calibri" pitchFamily="34" charset="0"/>
              </a:rPr>
              <a:t>3</a:t>
            </a:r>
            <a:r>
              <a:rPr lang="en-US" sz="4000" dirty="0" smtClean="0">
                <a:solidFill>
                  <a:schemeClr val="tx2">
                    <a:lumMod val="85000"/>
                    <a:lumOff val="15000"/>
                  </a:schemeClr>
                </a:solidFill>
                <a:latin typeface="Calibri" pitchFamily="34" charset="0"/>
                <a:cs typeface="Calibri" pitchFamily="34" charset="0"/>
              </a:rPr>
              <a:t>Pharmacology Division, CSIR-Central Drug Research Institute, Lucknow-226031, India, </a:t>
            </a:r>
            <a:r>
              <a:rPr lang="en-US" sz="4000" baseline="30000" dirty="0" smtClean="0">
                <a:solidFill>
                  <a:schemeClr val="tx2">
                    <a:lumMod val="85000"/>
                    <a:lumOff val="15000"/>
                  </a:schemeClr>
                </a:solidFill>
                <a:latin typeface="Calibri" pitchFamily="34" charset="0"/>
                <a:cs typeface="Calibri" pitchFamily="34" charset="0"/>
              </a:rPr>
              <a:t>4</a:t>
            </a:r>
            <a:r>
              <a:rPr lang="en-US" sz="4000" dirty="0" smtClean="0">
                <a:solidFill>
                  <a:schemeClr val="tx2">
                    <a:lumMod val="85000"/>
                    <a:lumOff val="15000"/>
                  </a:schemeClr>
                </a:solidFill>
                <a:latin typeface="Calibri" pitchFamily="34" charset="0"/>
                <a:cs typeface="Calibri" pitchFamily="34" charset="0"/>
              </a:rPr>
              <a:t>Department of Pharmaceutics, University of Florida, Gainesville, FL, 32610, USA</a:t>
            </a:r>
            <a:endParaRPr lang="en-US" sz="4000" dirty="0" smtClean="0">
              <a:latin typeface="Calibri" pitchFamily="34" charset="0"/>
              <a:cs typeface="Calibri" pitchFamily="34" charset="0"/>
            </a:endParaRPr>
          </a:p>
          <a:p>
            <a:pPr algn="ctr" eaLnBrk="1" hangingPunct="1"/>
            <a:r>
              <a:rPr lang="en-US" sz="4000" i="1" u="sng" dirty="0" smtClean="0">
                <a:solidFill>
                  <a:srgbClr val="CC00CC"/>
                </a:solidFill>
                <a:latin typeface="Calibri" pitchFamily="34" charset="0"/>
                <a:cs typeface="Calibri" pitchFamily="34" charset="0"/>
              </a:rPr>
              <a:t>shukla.mahendra07@gmail.com</a:t>
            </a:r>
            <a:endParaRPr lang="en-US" sz="4000" i="1" u="sng" dirty="0">
              <a:solidFill>
                <a:srgbClr val="CC00CC"/>
              </a:solidFill>
              <a:cs typeface="Times New Roman" pitchFamily="18" charset="0"/>
            </a:endParaRPr>
          </a:p>
        </p:txBody>
      </p:sp>
      <p:sp>
        <p:nvSpPr>
          <p:cNvPr id="1090" name="Rectangle 994"/>
          <p:cNvSpPr>
            <a:spLocks noChangeArrowheads="1"/>
          </p:cNvSpPr>
          <p:nvPr/>
        </p:nvSpPr>
        <p:spPr bwMode="auto">
          <a:xfrm>
            <a:off x="15195969" y="20526375"/>
            <a:ext cx="32918400" cy="0"/>
          </a:xfrm>
          <a:prstGeom prst="rect">
            <a:avLst/>
          </a:prstGeom>
          <a:noFill/>
          <a:ln w="9525">
            <a:noFill/>
            <a:miter lim="800000"/>
            <a:headEnd/>
            <a:tailEnd/>
          </a:ln>
        </p:spPr>
        <p:txBody>
          <a:bodyPr>
            <a:spAutoFit/>
          </a:bodyPr>
          <a:lstStyle/>
          <a:p>
            <a:endParaRPr lang="en-IN"/>
          </a:p>
        </p:txBody>
      </p:sp>
      <p:sp>
        <p:nvSpPr>
          <p:cNvPr id="2" name="Rounded Rectangle 1"/>
          <p:cNvSpPr/>
          <p:nvPr/>
        </p:nvSpPr>
        <p:spPr bwMode="auto">
          <a:xfrm>
            <a:off x="17910594" y="3962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0" b="1" i="0" u="none" strike="noStrike" cap="none" normalizeH="0" baseline="0" smtClean="0">
              <a:ln>
                <a:noFill/>
              </a:ln>
              <a:solidFill>
                <a:schemeClr val="tx1"/>
              </a:solidFill>
              <a:effectLst/>
              <a:latin typeface="Times New Roman" pitchFamily="18" charset="0"/>
            </a:endParaRPr>
          </a:p>
        </p:txBody>
      </p:sp>
      <p:cxnSp>
        <p:nvCxnSpPr>
          <p:cNvPr id="17" name="Straight Connector 16"/>
          <p:cNvCxnSpPr/>
          <p:nvPr/>
        </p:nvCxnSpPr>
        <p:spPr bwMode="auto">
          <a:xfrm flipH="1">
            <a:off x="11281194" y="6239326"/>
            <a:ext cx="340895" cy="4428674"/>
          </a:xfrm>
          <a:prstGeom prst="line">
            <a:avLst/>
          </a:prstGeom>
          <a:noFill/>
          <a:ln w="9525" cap="flat" cmpd="sng" algn="ctr">
            <a:noFill/>
            <a:prstDash val="solid"/>
            <a:round/>
            <a:headEnd type="none" w="med" len="med"/>
            <a:tailEnd type="none" w="med" len="med"/>
          </a:ln>
          <a:effectLst/>
        </p:spPr>
      </p:cxnSp>
      <p:cxnSp>
        <p:nvCxnSpPr>
          <p:cNvPr id="19" name="Straight Connector 18"/>
          <p:cNvCxnSpPr/>
          <p:nvPr/>
        </p:nvCxnSpPr>
        <p:spPr bwMode="auto">
          <a:xfrm>
            <a:off x="25606794" y="8077200"/>
            <a:ext cx="3060032" cy="5867400"/>
          </a:xfrm>
          <a:prstGeom prst="line">
            <a:avLst/>
          </a:prstGeom>
          <a:noFill/>
          <a:ln w="9525" cap="flat" cmpd="sng" algn="ctr">
            <a:noFill/>
            <a:prstDash val="solid"/>
            <a:round/>
            <a:headEnd type="none" w="med" len="med"/>
            <a:tailEnd type="none" w="med" len="med"/>
          </a:ln>
          <a:effectLst/>
        </p:spPr>
      </p:cxnSp>
      <p:cxnSp>
        <p:nvCxnSpPr>
          <p:cNvPr id="21" name="Straight Connector 20"/>
          <p:cNvCxnSpPr/>
          <p:nvPr/>
        </p:nvCxnSpPr>
        <p:spPr bwMode="auto">
          <a:xfrm>
            <a:off x="26216394" y="7162800"/>
            <a:ext cx="0" cy="4343400"/>
          </a:xfrm>
          <a:prstGeom prst="line">
            <a:avLst/>
          </a:prstGeom>
          <a:noFill/>
          <a:ln w="9525" cap="flat" cmpd="sng" algn="ctr">
            <a:noFill/>
            <a:prstDash val="solid"/>
            <a:round/>
            <a:headEnd type="none" w="med" len="med"/>
            <a:tailEnd type="none" w="med" len="med"/>
          </a:ln>
          <a:effectLst/>
        </p:spPr>
      </p:cxnSp>
      <p:sp>
        <p:nvSpPr>
          <p:cNvPr id="86" name="Control 28"/>
          <p:cNvSpPr>
            <a:spLocks noChangeArrowheads="1" noChangeShapeType="1"/>
          </p:cNvSpPr>
          <p:nvPr/>
        </p:nvSpPr>
        <p:spPr bwMode="auto">
          <a:xfrm>
            <a:off x="22620707" y="50823813"/>
            <a:ext cx="5765800" cy="2779712"/>
          </a:xfrm>
          <a:prstGeom prst="rect">
            <a:avLst/>
          </a:prstGeom>
          <a:noFill/>
          <a:ln>
            <a:noFill/>
          </a:ln>
          <a:effectLst/>
          <a:extLst>
            <a:ext uri="{91240B29-F687-4f45-9708-019B960494DF}">
              <a14:hiddenLine xmlns="" xmlns:a14="http://schemas.microsoft.com/office/drawing/2010/main" w="9525" algn="in">
                <a:no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69" name="Line 171"/>
          <p:cNvSpPr>
            <a:spLocks noChangeShapeType="1"/>
          </p:cNvSpPr>
          <p:nvPr/>
        </p:nvSpPr>
        <p:spPr bwMode="auto">
          <a:xfrm>
            <a:off x="609600" y="4724400"/>
            <a:ext cx="31665086" cy="0"/>
          </a:xfrm>
          <a:prstGeom prst="line">
            <a:avLst/>
          </a:prstGeom>
          <a:ln>
            <a:solidFill>
              <a:srgbClr val="2E22CC"/>
            </a:solidFill>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1043" name="Rectangle 619"/>
          <p:cNvSpPr>
            <a:spLocks noChangeArrowheads="1"/>
          </p:cNvSpPr>
          <p:nvPr/>
        </p:nvSpPr>
        <p:spPr bwMode="auto">
          <a:xfrm>
            <a:off x="381000" y="533400"/>
            <a:ext cx="32156399" cy="923330"/>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5400" dirty="0" smtClean="0">
                <a:solidFill>
                  <a:srgbClr val="C00000"/>
                </a:solidFill>
                <a:latin typeface="Cambria" pitchFamily="18" charset="0"/>
              </a:rPr>
              <a:t>Population pharmacokinetic-</a:t>
            </a:r>
            <a:r>
              <a:rPr lang="en-US" sz="5400" dirty="0" err="1" smtClean="0">
                <a:solidFill>
                  <a:srgbClr val="C00000"/>
                </a:solidFill>
                <a:latin typeface="Cambria" pitchFamily="18" charset="0"/>
              </a:rPr>
              <a:t>pharmacodynamic</a:t>
            </a:r>
            <a:r>
              <a:rPr lang="en-US" sz="5400" dirty="0" smtClean="0">
                <a:solidFill>
                  <a:srgbClr val="C00000"/>
                </a:solidFill>
                <a:latin typeface="Cambria" pitchFamily="18" charset="0"/>
              </a:rPr>
              <a:t> modeling of furosemide for anti-hypertensive effect</a:t>
            </a:r>
            <a:endParaRPr lang="en-GB" sz="5400" cap="all" dirty="0">
              <a:solidFill>
                <a:srgbClr val="2E22CC"/>
              </a:solidFill>
              <a:latin typeface="Cambria" pitchFamily="18" charset="0"/>
            </a:endParaRPr>
          </a:p>
        </p:txBody>
      </p:sp>
      <p:pic>
        <p:nvPicPr>
          <p:cNvPr id="77" name="Picture 2"/>
          <p:cNvPicPr>
            <a:picLocks noChangeAspect="1" noChangeArrowheads="1"/>
          </p:cNvPicPr>
          <p:nvPr/>
        </p:nvPicPr>
        <p:blipFill>
          <a:blip r:embed="rId2" cstate="print"/>
          <a:srcRect/>
          <a:stretch>
            <a:fillRect/>
          </a:stretch>
        </p:blipFill>
        <p:spPr bwMode="auto">
          <a:xfrm>
            <a:off x="694761" y="1584960"/>
            <a:ext cx="3039039" cy="2834640"/>
          </a:xfrm>
          <a:prstGeom prst="rect">
            <a:avLst/>
          </a:prstGeom>
          <a:noFill/>
          <a:ln w="9525">
            <a:noFill/>
            <a:miter lim="800000"/>
            <a:headEnd/>
            <a:tailEnd/>
          </a:ln>
        </p:spPr>
      </p:pic>
      <p:sp>
        <p:nvSpPr>
          <p:cNvPr id="6" name="Rounded Rectangle 5"/>
          <p:cNvSpPr/>
          <p:nvPr/>
        </p:nvSpPr>
        <p:spPr bwMode="auto">
          <a:xfrm>
            <a:off x="16840200" y="35280600"/>
            <a:ext cx="15316200" cy="4343400"/>
          </a:xfrm>
          <a:prstGeom prst="roundRect">
            <a:avLst>
              <a:gd name="adj" fmla="val 4556"/>
            </a:avLst>
          </a:prstGeom>
          <a:ln>
            <a:solidFill>
              <a:srgbClr val="1D6FD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4800" u="sng" dirty="0" smtClean="0">
                <a:solidFill>
                  <a:srgbClr val="FF0000"/>
                </a:solidFill>
                <a:latin typeface="Calibri"/>
                <a:cs typeface="Calibri"/>
              </a:rPr>
              <a:t>CONCLUSION</a:t>
            </a:r>
          </a:p>
          <a:p>
            <a:pPr marL="176213" indent="-176213" algn="just"/>
            <a:r>
              <a:rPr lang="en-US" sz="3600" b="0" dirty="0" smtClean="0">
                <a:solidFill>
                  <a:schemeClr val="tx1"/>
                </a:solidFill>
                <a:latin typeface="Calibri"/>
                <a:cs typeface="Calibri"/>
              </a:rPr>
              <a:t>	</a:t>
            </a:r>
            <a:r>
              <a:rPr lang="en-US" sz="3600" b="0" dirty="0" smtClean="0">
                <a:solidFill>
                  <a:srgbClr val="008000"/>
                </a:solidFill>
                <a:latin typeface="Calibri"/>
                <a:cs typeface="Calibri"/>
              </a:rPr>
              <a:t>An </a:t>
            </a:r>
            <a:r>
              <a:rPr lang="en-US" sz="3600" b="0" dirty="0" err="1" smtClean="0">
                <a:solidFill>
                  <a:srgbClr val="008000"/>
                </a:solidFill>
                <a:latin typeface="Calibri"/>
                <a:cs typeface="Calibri"/>
              </a:rPr>
              <a:t>E</a:t>
            </a:r>
            <a:r>
              <a:rPr lang="en-US" sz="3600" b="0" baseline="-25000" dirty="0" err="1" smtClean="0">
                <a:solidFill>
                  <a:srgbClr val="008000"/>
                </a:solidFill>
                <a:latin typeface="Calibri"/>
                <a:cs typeface="Calibri"/>
              </a:rPr>
              <a:t>max</a:t>
            </a:r>
            <a:r>
              <a:rPr lang="en-US" sz="3600" b="0" baseline="-25000" dirty="0" smtClean="0">
                <a:solidFill>
                  <a:srgbClr val="008000"/>
                </a:solidFill>
                <a:latin typeface="Calibri"/>
                <a:cs typeface="Calibri"/>
              </a:rPr>
              <a:t> </a:t>
            </a:r>
            <a:r>
              <a:rPr lang="en-US" sz="3600" b="0" dirty="0" smtClean="0">
                <a:solidFill>
                  <a:srgbClr val="008000"/>
                </a:solidFill>
                <a:latin typeface="Calibri"/>
                <a:cs typeface="Calibri"/>
              </a:rPr>
              <a:t>model with effect-compartment well characterized the anti-hypertensive effect of furosemide mediated either through diuresis or other probable pleiotropic effects. Model based predictions provided supportive evidence for the higher BP lowering efficacy of furosemide in secondary hypertension. Our studies also suggest the need of adjustment in the currently prescribed dose of furosemide for better anti-hypertensive effect</a:t>
            </a:r>
            <a:r>
              <a:rPr lang="en-US" sz="3600" b="0" dirty="0" smtClean="0">
                <a:solidFill>
                  <a:srgbClr val="2E22CC"/>
                </a:solidFill>
                <a:latin typeface="Calibri"/>
                <a:cs typeface="Calibri"/>
              </a:rPr>
              <a:t>.</a:t>
            </a:r>
          </a:p>
          <a:p>
            <a:pPr marL="457200" indent="-457200" algn="just">
              <a:buFont typeface="Arial" pitchFamily="34" charset="0"/>
              <a:buChar char="•"/>
            </a:pPr>
            <a:endParaRPr lang="en-US" sz="3600" b="0" dirty="0">
              <a:solidFill>
                <a:schemeClr val="tx1"/>
              </a:solidFill>
              <a:latin typeface="Calibri"/>
              <a:cs typeface="Calibri"/>
            </a:endParaRPr>
          </a:p>
        </p:txBody>
      </p:sp>
      <p:pic>
        <p:nvPicPr>
          <p:cNvPr id="78" name="Picture 6" descr="CSIRLogo"/>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4600" y="1661160"/>
            <a:ext cx="2992019" cy="283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609600" y="4876800"/>
            <a:ext cx="31242000" cy="4539704"/>
          </a:xfrm>
          <a:prstGeom prst="rect">
            <a:avLst/>
          </a:prstGeom>
          <a:noFill/>
        </p:spPr>
        <p:txBody>
          <a:bodyPr wrap="square" rtlCol="0">
            <a:spAutoFit/>
          </a:bodyPr>
          <a:lstStyle/>
          <a:p>
            <a:pPr lvl="0" algn="ctr" eaLnBrk="1" hangingPunct="1">
              <a:spcAft>
                <a:spcPts val="1000"/>
              </a:spcAft>
            </a:pPr>
            <a:r>
              <a:rPr lang="en-US" sz="4800" u="sng" dirty="0" smtClean="0">
                <a:solidFill>
                  <a:srgbClr val="FF0000"/>
                </a:solidFill>
                <a:latin typeface="Calibri"/>
                <a:cs typeface="Calibri"/>
              </a:rPr>
              <a:t>BACKGROUND AND OBJECTIVES</a:t>
            </a:r>
          </a:p>
          <a:p>
            <a:pPr marL="568325" indent="-347663" algn="just" defTabSz="850900" eaLnBrk="1" hangingPunct="1">
              <a:spcAft>
                <a:spcPts val="1000"/>
              </a:spcAft>
              <a:buFont typeface="Wingdings" pitchFamily="2" charset="2"/>
              <a:buChar char="§"/>
            </a:pPr>
            <a:r>
              <a:rPr lang="en-US" sz="3600" b="0" dirty="0" smtClean="0">
                <a:latin typeface="Calibri"/>
                <a:cs typeface="Calibri"/>
              </a:rPr>
              <a:t>Despite its long term use as an established diuretic, the anti-hypertensive effect of furosemide has not been well characterized. The previous PK-PD studies of furosemide mainly modeled its diuretic effect [1]. The reports pertaining to the use of furosemide in treating different forms of hypertension are limited. The multiple dose studies for the anti-hypertensive effect of furosemide are lacking. </a:t>
            </a:r>
          </a:p>
          <a:p>
            <a:pPr marL="568325" indent="-347663" algn="just" defTabSz="850900" eaLnBrk="1" hangingPunct="1">
              <a:spcAft>
                <a:spcPts val="1000"/>
              </a:spcAft>
              <a:buFont typeface="Wingdings" pitchFamily="2" charset="2"/>
              <a:buChar char="§"/>
            </a:pPr>
            <a:r>
              <a:rPr lang="en-US" sz="3600" b="0" dirty="0" smtClean="0">
                <a:latin typeface="Calibri"/>
                <a:cs typeface="Calibri"/>
              </a:rPr>
              <a:t>The present study aims at bridging this void by providing a comparative PK-PD analysis for the BP lowering effect of furosemide after multiple dosing in spontaneously hypertensive rats (SHR) and </a:t>
            </a:r>
            <a:r>
              <a:rPr lang="en-US" sz="3600" b="0" dirty="0" err="1" smtClean="0">
                <a:latin typeface="Calibri"/>
                <a:cs typeface="Calibri"/>
              </a:rPr>
              <a:t>deoxycorticosterone</a:t>
            </a:r>
            <a:r>
              <a:rPr lang="en-US" sz="3600" b="0" dirty="0" smtClean="0">
                <a:latin typeface="Calibri"/>
                <a:cs typeface="Calibri"/>
              </a:rPr>
              <a:t> acetate-salt-induced hypertensive rats (DOCA-salt rats), the commonly employed animal models for human primary and secondary hypertension respectively.</a:t>
            </a:r>
          </a:p>
        </p:txBody>
      </p:sp>
      <p:sp>
        <p:nvSpPr>
          <p:cNvPr id="80" name="AutoShape 170"/>
          <p:cNvSpPr>
            <a:spLocks noChangeArrowheads="1"/>
          </p:cNvSpPr>
          <p:nvPr/>
        </p:nvSpPr>
        <p:spPr bwMode="auto">
          <a:xfrm>
            <a:off x="762000" y="14401800"/>
            <a:ext cx="31394400" cy="1460540"/>
          </a:xfrm>
          <a:prstGeom prst="roundRect">
            <a:avLst>
              <a:gd name="adj" fmla="val 2055"/>
            </a:avLst>
          </a:prstGeom>
          <a:noFill/>
        </p:spPr>
        <p:txBody>
          <a:bodyPr wrap="square" rtlCol="0">
            <a:spAutoFit/>
          </a:bodyPr>
          <a:lstStyle/>
          <a:p>
            <a:pPr algn="ctr"/>
            <a:endParaRPr lang="en-US" sz="2200" dirty="0" smtClean="0">
              <a:solidFill>
                <a:schemeClr val="accent5">
                  <a:lumMod val="50000"/>
                </a:schemeClr>
              </a:solidFill>
              <a:latin typeface="Calibri" pitchFamily="34" charset="0"/>
              <a:cs typeface="Calibri" pitchFamily="34" charset="0"/>
            </a:endParaRPr>
          </a:p>
          <a:p>
            <a:pPr algn="ctr"/>
            <a:endParaRPr lang="en-US" sz="2200" dirty="0">
              <a:solidFill>
                <a:schemeClr val="accent5">
                  <a:lumMod val="50000"/>
                </a:schemeClr>
              </a:solidFill>
              <a:latin typeface="Calibri" pitchFamily="34" charset="0"/>
              <a:cs typeface="Calibri" pitchFamily="34" charset="0"/>
            </a:endParaRPr>
          </a:p>
          <a:p>
            <a:pPr algn="ctr"/>
            <a:endParaRPr lang="en-GB" sz="2200" dirty="0" smtClean="0">
              <a:solidFill>
                <a:schemeClr val="accent5">
                  <a:lumMod val="50000"/>
                </a:schemeClr>
              </a:solidFill>
              <a:latin typeface="Calibri" pitchFamily="34" charset="0"/>
              <a:cs typeface="Calibri" pitchFamily="34" charset="0"/>
            </a:endParaRPr>
          </a:p>
          <a:p>
            <a:pPr algn="ctr"/>
            <a:endParaRPr lang="en-US" sz="2200" dirty="0">
              <a:solidFill>
                <a:schemeClr val="accent5">
                  <a:lumMod val="50000"/>
                </a:schemeClr>
              </a:solidFill>
              <a:latin typeface="Calibri" pitchFamily="34" charset="0"/>
              <a:cs typeface="Calibri" pitchFamily="34" charset="0"/>
            </a:endParaRPr>
          </a:p>
        </p:txBody>
      </p:sp>
      <p:sp>
        <p:nvSpPr>
          <p:cNvPr id="62" name="AutoShape 170"/>
          <p:cNvSpPr>
            <a:spLocks noChangeArrowheads="1"/>
          </p:cNvSpPr>
          <p:nvPr/>
        </p:nvSpPr>
        <p:spPr bwMode="auto">
          <a:xfrm>
            <a:off x="762000" y="9372600"/>
            <a:ext cx="31394400" cy="3124200"/>
          </a:xfrm>
          <a:prstGeom prst="roundRect">
            <a:avLst>
              <a:gd name="adj" fmla="val 3662"/>
            </a:avLst>
          </a:prstGeom>
          <a:ln>
            <a:solidFill>
              <a:srgbClr val="1D6FD3"/>
            </a:solidFill>
            <a:headEnd/>
            <a:tailEnd/>
          </a:ln>
        </p:spPr>
        <p:style>
          <a:lnRef idx="2">
            <a:schemeClr val="accent1"/>
          </a:lnRef>
          <a:fillRef idx="1">
            <a:schemeClr val="lt1"/>
          </a:fillRef>
          <a:effectRef idx="0">
            <a:schemeClr val="accent1"/>
          </a:effectRef>
          <a:fontRef idx="minor">
            <a:schemeClr val="dk1"/>
          </a:fontRef>
        </p:style>
        <p:txBody>
          <a:bodyPr vert="horz" wrap="square" lIns="36576" tIns="36576" rIns="36576" bIns="36576" numCol="1" anchor="t" anchorCtr="0" compatLnSpc="1">
            <a:prstTxWarp prst="textNoShape">
              <a:avLst/>
            </a:prstTxWarp>
          </a:bodyPr>
          <a:lstStyle/>
          <a:p>
            <a:pPr lvl="0" algn="ctr" eaLnBrk="1" hangingPunct="1">
              <a:spcAft>
                <a:spcPts val="1000"/>
              </a:spcAft>
            </a:pP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ounded Rectangle 60"/>
          <p:cNvSpPr/>
          <p:nvPr/>
        </p:nvSpPr>
        <p:spPr bwMode="auto">
          <a:xfrm>
            <a:off x="16764000" y="39776400"/>
            <a:ext cx="15392400" cy="2971800"/>
          </a:xfrm>
          <a:prstGeom prst="roundRect">
            <a:avLst>
              <a:gd name="adj" fmla="val 21108"/>
            </a:avLst>
          </a:prstGeom>
          <a:ln>
            <a:solidFill>
              <a:srgbClr val="1D6FD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3600" u="sng" dirty="0" smtClean="0">
                <a:solidFill>
                  <a:srgbClr val="FF0000"/>
                </a:solidFill>
                <a:latin typeface="Calibri"/>
                <a:cs typeface="Calibri"/>
              </a:rPr>
              <a:t>REFERENCES</a:t>
            </a:r>
          </a:p>
          <a:p>
            <a:pPr marL="514350" indent="-514350" algn="just">
              <a:buFont typeface="+mj-lt"/>
              <a:buAutoNum type="arabicPeriod"/>
            </a:pPr>
            <a:r>
              <a:rPr lang="en-IN" sz="2800" b="0" dirty="0" smtClean="0">
                <a:solidFill>
                  <a:schemeClr val="tx1"/>
                </a:solidFill>
                <a:latin typeface="Calibri"/>
                <a:cs typeface="Calibri"/>
              </a:rPr>
              <a:t>MM Hammarlund, B Odlind, LK Paalzow. Acute tolerance to furosemide diuresis in humans: Pharmacokinetic-pharmacodynamic modeling. J </a:t>
            </a:r>
            <a:r>
              <a:rPr lang="en-IN" sz="2800" b="0" dirty="0" err="1" smtClean="0">
                <a:solidFill>
                  <a:schemeClr val="tx1"/>
                </a:solidFill>
                <a:latin typeface="Calibri"/>
                <a:cs typeface="Calibri"/>
              </a:rPr>
              <a:t>Pharmacol</a:t>
            </a:r>
            <a:r>
              <a:rPr lang="en-IN" sz="2800" b="0" dirty="0" smtClean="0">
                <a:solidFill>
                  <a:schemeClr val="tx1"/>
                </a:solidFill>
                <a:latin typeface="Calibri"/>
                <a:cs typeface="Calibri"/>
              </a:rPr>
              <a:t> Exp </a:t>
            </a:r>
            <a:r>
              <a:rPr lang="en-IN" sz="2800" b="0" dirty="0" err="1" smtClean="0">
                <a:solidFill>
                  <a:schemeClr val="tx1"/>
                </a:solidFill>
                <a:latin typeface="Calibri"/>
                <a:cs typeface="Calibri"/>
              </a:rPr>
              <a:t>Therap</a:t>
            </a:r>
            <a:r>
              <a:rPr lang="en-IN" sz="2800" b="0" dirty="0" smtClean="0">
                <a:solidFill>
                  <a:schemeClr val="tx1"/>
                </a:solidFill>
                <a:latin typeface="Calibri"/>
                <a:cs typeface="Calibri"/>
              </a:rPr>
              <a:t> 1985; 233(2): 447-53.</a:t>
            </a:r>
            <a:endParaRPr lang="en-US" sz="2800" b="0" dirty="0" smtClean="0">
              <a:solidFill>
                <a:schemeClr val="tx1"/>
              </a:solidFill>
              <a:latin typeface="Calibri"/>
              <a:cs typeface="Calibri"/>
            </a:endParaRPr>
          </a:p>
          <a:p>
            <a:pPr marL="514350" indent="-514350" algn="just">
              <a:buFont typeface="+mj-lt"/>
              <a:buAutoNum type="arabicPeriod"/>
            </a:pPr>
            <a:r>
              <a:rPr lang="en-IN" sz="2800" b="0" dirty="0" smtClean="0">
                <a:solidFill>
                  <a:schemeClr val="tx1"/>
                </a:solidFill>
                <a:latin typeface="Calibri"/>
                <a:cs typeface="Calibri"/>
              </a:rPr>
              <a:t>ME Abdel-Hamid. High-performance liquid chromatography-mass spectrometric analysis of furosemide in plasma and its use in pharmacokinetic studies. Farmaco 2000; 55(6-7): 448-54.</a:t>
            </a:r>
            <a:endParaRPr lang="en-US" sz="2800" b="0" dirty="0" smtClean="0">
              <a:solidFill>
                <a:schemeClr val="tx1"/>
              </a:solidFill>
              <a:latin typeface="Calibri"/>
              <a:cs typeface="Calibri"/>
            </a:endParaRPr>
          </a:p>
          <a:p>
            <a:pPr marL="514350" indent="-514350"/>
            <a:endParaRPr lang="en-US" sz="1800" dirty="0" smtClean="0">
              <a:solidFill>
                <a:schemeClr val="tx1"/>
              </a:solidFill>
              <a:latin typeface="Calibri"/>
              <a:cs typeface="Calibri"/>
            </a:endParaRPr>
          </a:p>
          <a:p>
            <a:pPr marL="514350" indent="-514350">
              <a:buFontTx/>
              <a:buAutoNum type="arabicPeriod"/>
            </a:pPr>
            <a:endParaRPr lang="en-US" sz="2800" dirty="0">
              <a:solidFill>
                <a:schemeClr val="tx1"/>
              </a:solidFill>
              <a:latin typeface="Calibri"/>
              <a:cs typeface="Calibri"/>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a:cs typeface="Calibri"/>
            </a:endParaRPr>
          </a:p>
        </p:txBody>
      </p:sp>
      <p:graphicFrame>
        <p:nvGraphicFramePr>
          <p:cNvPr id="48" name="Table 47"/>
          <p:cNvGraphicFramePr>
            <a:graphicFrameLocks noGrp="1"/>
          </p:cNvGraphicFramePr>
          <p:nvPr>
            <p:extLst>
              <p:ext uri="{D42A27DB-BD31-4B8C-83A1-F6EECF244321}">
                <p14:modId xmlns:p14="http://schemas.microsoft.com/office/powerpoint/2010/main" val="3829242536"/>
              </p:ext>
            </p:extLst>
          </p:nvPr>
        </p:nvGraphicFramePr>
        <p:xfrm>
          <a:off x="1066800" y="22174200"/>
          <a:ext cx="30784801" cy="12105537"/>
        </p:xfrm>
        <a:graphic>
          <a:graphicData uri="http://schemas.openxmlformats.org/drawingml/2006/table">
            <a:tbl>
              <a:tblPr>
                <a:tableStyleId>{69CF1AB2-1976-4502-BF36-3FF5EA218861}</a:tableStyleId>
              </a:tblPr>
              <a:tblGrid>
                <a:gridCol w="4176832"/>
                <a:gridCol w="4176832"/>
                <a:gridCol w="4022135"/>
                <a:gridCol w="3867438"/>
                <a:gridCol w="3797363"/>
                <a:gridCol w="4556301"/>
                <a:gridCol w="95397"/>
                <a:gridCol w="6092503"/>
              </a:tblGrid>
              <a:tr h="495219">
                <a:tc rowSpan="2">
                  <a:txBody>
                    <a:bodyPr/>
                    <a:lstStyle/>
                    <a:p>
                      <a:pPr marL="0" marR="0">
                        <a:lnSpc>
                          <a:spcPct val="115000"/>
                        </a:lnSpc>
                        <a:spcBef>
                          <a:spcPts val="0"/>
                        </a:spcBef>
                        <a:spcAft>
                          <a:spcPts val="0"/>
                        </a:spcAft>
                      </a:pPr>
                      <a:r>
                        <a:rPr lang="en-US" sz="3000" b="1" kern="1200" dirty="0" smtClean="0">
                          <a:solidFill>
                            <a:srgbClr val="2E22CC"/>
                          </a:solidFill>
                          <a:latin typeface="Calibri"/>
                          <a:cs typeface="Calibri"/>
                        </a:rPr>
                        <a:t>Parameters</a:t>
                      </a:r>
                      <a:endParaRPr lang="en-US" sz="3000" b="1" kern="1200" dirty="0" smtClean="0">
                        <a:solidFill>
                          <a:srgbClr val="2E22CC"/>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Estimate (% RSE*)</a:t>
                      </a:r>
                      <a:endParaRPr lang="en-US" sz="3000" b="1" kern="1200" dirty="0" smtClean="0">
                        <a:solidFill>
                          <a:srgbClr val="2E22CC"/>
                        </a:solidFill>
                        <a:latin typeface="Calibri"/>
                        <a:ea typeface="+mn-ea"/>
                        <a:cs typeface="Calibri"/>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Bootstrap mean</a:t>
                      </a:r>
                      <a:endParaRPr lang="en-US" sz="3000" b="1" kern="1200" dirty="0" smtClean="0">
                        <a:solidFill>
                          <a:srgbClr val="2E22CC"/>
                        </a:solidFill>
                        <a:latin typeface="Calibri"/>
                        <a:ea typeface="+mn-ea"/>
                        <a:cs typeface="Calibri"/>
                      </a:endParaRP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95% Confidence Interval</a:t>
                      </a:r>
                      <a:endParaRPr lang="en-US" sz="3000" b="1" kern="1200" dirty="0" smtClean="0">
                        <a:solidFill>
                          <a:srgbClr val="2E22CC"/>
                        </a:solidFill>
                        <a:latin typeface="Calibri"/>
                        <a:ea typeface="+mn-ea"/>
                        <a:cs typeface="Calibri"/>
                      </a:endParaRPr>
                    </a:p>
                  </a:txBody>
                  <a:tcPr marL="68580" marR="68580" marT="0" marB="0"/>
                </a:tc>
                <a:tc hMerge="1">
                  <a:txBody>
                    <a:bodyPr/>
                    <a:lstStyle/>
                    <a:p>
                      <a:endParaRPr lang="en-US"/>
                    </a:p>
                  </a:txBody>
                  <a:tcPr/>
                </a:tc>
                <a:tc hMerge="1">
                  <a:txBody>
                    <a:bodyPr/>
                    <a:lstStyle/>
                    <a:p>
                      <a:endParaRPr lang="en-US"/>
                    </a:p>
                  </a:txBody>
                  <a:tcPr/>
                </a:tc>
              </a:tr>
              <a:tr h="538377">
                <a:tc vMerge="1">
                  <a:txBody>
                    <a:bodyPr/>
                    <a:lstStyle/>
                    <a:p>
                      <a:pPr marL="0" marR="0">
                        <a:lnSpc>
                          <a:spcPct val="115000"/>
                        </a:lnSpc>
                        <a:spcBef>
                          <a:spcPts val="0"/>
                        </a:spcBef>
                        <a:spcAft>
                          <a:spcPts val="0"/>
                        </a:spcAft>
                      </a:pPr>
                      <a:endParaRPr lang="en-US" sz="3200" b="1" kern="1200" dirty="0" smtClean="0">
                        <a:solidFill>
                          <a:srgbClr val="2E22CC"/>
                        </a:solidFill>
                        <a:latin typeface="Times New Roman" pitchFamily="18" charset="0"/>
                        <a:ea typeface="+mn-ea"/>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SHR</a:t>
                      </a:r>
                      <a:endParaRPr lang="en-US" sz="3000" b="1"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DOCA-salt</a:t>
                      </a:r>
                      <a:endParaRPr lang="en-US" sz="3000" b="1"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SHR</a:t>
                      </a:r>
                      <a:endParaRPr lang="en-US" sz="3000" b="1"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DOCA-salt</a:t>
                      </a:r>
                      <a:endParaRPr lang="en-US" sz="3000" b="1"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SHR</a:t>
                      </a:r>
                      <a:endParaRPr lang="en-US" sz="3000" b="1" kern="1200" dirty="0" smtClean="0">
                        <a:solidFill>
                          <a:srgbClr val="2E22CC"/>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b="1" kern="1200" dirty="0" smtClean="0">
                          <a:solidFill>
                            <a:srgbClr val="2E22CC"/>
                          </a:solidFill>
                          <a:latin typeface="Calibri"/>
                          <a:cs typeface="Calibri"/>
                        </a:rPr>
                        <a:t>DOCA-salt</a:t>
                      </a:r>
                      <a:endParaRPr lang="en-US" sz="3000" b="1" kern="1200" dirty="0" smtClean="0">
                        <a:solidFill>
                          <a:srgbClr val="2E22CC"/>
                        </a:solidFill>
                        <a:latin typeface="Calibri"/>
                        <a:ea typeface="+mn-ea"/>
                        <a:cs typeface="Calibri"/>
                      </a:endParaRPr>
                    </a:p>
                  </a:txBody>
                  <a:tcPr marL="68580" marR="68580" marT="0" marB="0"/>
                </a:tc>
                <a:tc hMerge="1">
                  <a:txBody>
                    <a:bodyPr/>
                    <a:lstStyle/>
                    <a:p>
                      <a:endParaRPr lang="en-US"/>
                    </a:p>
                  </a:txBody>
                  <a:tcPr/>
                </a:tc>
              </a:tr>
              <a:tr h="495219">
                <a:tc gridSpan="8">
                  <a:txBody>
                    <a:bodyPr/>
                    <a:lstStyle/>
                    <a:p>
                      <a:pPr marL="0" marR="0">
                        <a:lnSpc>
                          <a:spcPct val="115000"/>
                        </a:lnSpc>
                        <a:spcBef>
                          <a:spcPts val="0"/>
                        </a:spcBef>
                        <a:spcAft>
                          <a:spcPts val="0"/>
                        </a:spcAft>
                      </a:pPr>
                      <a:r>
                        <a:rPr lang="en-US" sz="3000" b="1" kern="1200" dirty="0" smtClean="0">
                          <a:solidFill>
                            <a:srgbClr val="FF0000"/>
                          </a:solidFill>
                          <a:latin typeface="Calibri"/>
                          <a:cs typeface="Calibri"/>
                        </a:rPr>
                        <a:t>PK parameters</a:t>
                      </a:r>
                      <a:endParaRPr lang="en-US" sz="3000" b="1" kern="1200" dirty="0" smtClean="0">
                        <a:solidFill>
                          <a:srgbClr val="FF0000"/>
                        </a:solidFill>
                        <a:latin typeface="Calibri"/>
                        <a:ea typeface="+mn-ea"/>
                        <a:cs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Alpha (α)</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0.89 (6.0)</a:t>
                      </a:r>
                      <a:endParaRPr lang="en-US" sz="3000" b="0" kern="1200" dirty="0" smtClean="0">
                        <a:solidFill>
                          <a:schemeClr val="tx1"/>
                        </a:solidFill>
                        <a:latin typeface="Calibri"/>
                        <a:ea typeface="+mn-ea"/>
                        <a:cs typeface="Calibri"/>
                      </a:endParaRPr>
                    </a:p>
                  </a:txBody>
                  <a:tcPr marL="68580" marR="68580" marT="0" marB="0" anchor="ct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0.02 (4.0)</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0.89</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0.02</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0.78-1.02</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0.02-0.03</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Beta (β)</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3.06 (5.1)</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3.11</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2.71-3.52</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CL (L/h)</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0.17 (4.5)</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0.26 (2.4)</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0.17</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0.26</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0.16-0.19</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0.25-0.27</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V1 (L)</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0.27 (18.2)</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0.32 (4.7)</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0.27</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0.31</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0.17-0.39</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0.27-0.32</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V2 (L)</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1.89 (2.8)</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1.24 (3.2)</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1.88</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1.22</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1.74-1.97</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1.16-1.31</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Q</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0.49 (4.6)</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0.32 (3.9)</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0.49</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0.32</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0.44-0.55</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0.29-0.34</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Dose on α</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1.05 (3.8)</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1.04</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0.95-1.13</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Dose on CL</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1.66 (6.0)</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1.66</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1.42-1.85</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Dose on V1</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1.62 (10.7)</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1.74</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1.58-2.22</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Dose on V2</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2.56 (7.6)</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2.57</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2.27-3.24</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σ</a:t>
                      </a:r>
                      <a:r>
                        <a:rPr lang="en-US" sz="3000" kern="1200" baseline="-25000" dirty="0" smtClean="0">
                          <a:solidFill>
                            <a:srgbClr val="2E22CC"/>
                          </a:solidFill>
                          <a:latin typeface="Calibri"/>
                          <a:cs typeface="Calibri"/>
                        </a:rPr>
                        <a:t>additive</a:t>
                      </a:r>
                      <a:endParaRPr lang="en-US" sz="3000" b="0" kern="1200" baseline="-250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0.23 (9.2)</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0.25 (6.4)</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0.22</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0.25</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0.18-0.26</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0.21-0.28</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σ</a:t>
                      </a:r>
                      <a:r>
                        <a:rPr lang="en-US" sz="3000" kern="1200" baseline="-25000" dirty="0" smtClean="0">
                          <a:solidFill>
                            <a:srgbClr val="2E22CC"/>
                          </a:solidFill>
                          <a:latin typeface="Calibri"/>
                          <a:cs typeface="Calibri"/>
                        </a:rPr>
                        <a:t>proportional</a:t>
                      </a:r>
                      <a:endParaRPr lang="en-US" sz="3000" b="0" kern="1200" baseline="-250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252 (22.3)</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233.78</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136.42-357.06</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r>
              <a:tr h="495219">
                <a:tc gridSpan="8">
                  <a:txBody>
                    <a:bodyPr/>
                    <a:lstStyle/>
                    <a:p>
                      <a:pPr marL="0" marR="0">
                        <a:lnSpc>
                          <a:spcPct val="115000"/>
                        </a:lnSpc>
                        <a:spcBef>
                          <a:spcPts val="0"/>
                        </a:spcBef>
                        <a:spcAft>
                          <a:spcPts val="0"/>
                        </a:spcAft>
                      </a:pPr>
                      <a:r>
                        <a:rPr lang="en-US" sz="3000" b="1" kern="1200" dirty="0" smtClean="0">
                          <a:solidFill>
                            <a:srgbClr val="FF0000"/>
                          </a:solidFill>
                          <a:latin typeface="Calibri"/>
                          <a:cs typeface="Calibri"/>
                        </a:rPr>
                        <a:t>PD parameters</a:t>
                      </a:r>
                      <a:endParaRPr lang="en-US" sz="3000" b="1" kern="1200" dirty="0" smtClean="0">
                        <a:solidFill>
                          <a:srgbClr val="FF0000"/>
                        </a:solidFill>
                        <a:latin typeface="Calibri"/>
                        <a:ea typeface="+mn-ea"/>
                        <a:cs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K</a:t>
                      </a:r>
                      <a:r>
                        <a:rPr lang="en-US" sz="3000" kern="1200" baseline="-25000" dirty="0" smtClean="0">
                          <a:solidFill>
                            <a:srgbClr val="2E22CC"/>
                          </a:solidFill>
                          <a:latin typeface="Calibri"/>
                          <a:cs typeface="Calibri"/>
                        </a:rPr>
                        <a:t>e</a:t>
                      </a:r>
                      <a:endParaRPr lang="en-US" sz="3000" b="0" kern="1200" baseline="-250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0.15 (36.5)</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0.06 (13.9)</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0.16</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0.07</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0.08-0.34</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0.06-0.09</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Slope</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55.60 (29.6)</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12.9 (5.8)</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60.05</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12.20</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37.60-106.48</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10.78 -13.07</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Intercept (mmHg)</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162.37 (0.9)</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163.24 (1.0)</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162.39</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163.93</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159.72-167.57</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161.74 -167.33</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TEFF</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-0.0001 (23.4)</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-0.0001 (6.3)</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-0.0001</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-0.0001</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-0.0002</a:t>
                      </a:r>
                      <a:r>
                        <a:rPr lang="en-US" sz="3000" kern="1200" baseline="0" dirty="0" smtClean="0">
                          <a:solidFill>
                            <a:schemeClr val="tx1"/>
                          </a:solidFill>
                          <a:latin typeface="Calibri"/>
                          <a:cs typeface="Calibri"/>
                        </a:rPr>
                        <a:t> to </a:t>
                      </a:r>
                      <a:r>
                        <a:rPr lang="en-US" sz="3000" kern="1200" dirty="0" smtClean="0">
                          <a:solidFill>
                            <a:schemeClr val="tx1"/>
                          </a:solidFill>
                          <a:latin typeface="Calibri"/>
                          <a:cs typeface="Calibri"/>
                        </a:rPr>
                        <a:t>-0.0001</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-0.0004</a:t>
                      </a:r>
                      <a:r>
                        <a:rPr lang="en-US" sz="3000" kern="1200" baseline="0" dirty="0" smtClean="0">
                          <a:solidFill>
                            <a:schemeClr val="tx1"/>
                          </a:solidFill>
                          <a:latin typeface="Calibri"/>
                          <a:cs typeface="Calibri"/>
                        </a:rPr>
                        <a:t> to </a:t>
                      </a:r>
                      <a:r>
                        <a:rPr lang="en-US" sz="3000" kern="1200" dirty="0" smtClean="0">
                          <a:solidFill>
                            <a:schemeClr val="tx1"/>
                          </a:solidFill>
                          <a:latin typeface="Calibri"/>
                          <a:cs typeface="Calibri"/>
                        </a:rPr>
                        <a:t>-0.0001</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TOLE</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-0.16 (17.1)</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-0.33 (15.3)</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-0.17</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-0.29</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-0.2 to -0.11</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-0.35</a:t>
                      </a:r>
                      <a:r>
                        <a:rPr lang="en-US" sz="3000" kern="1200" baseline="0" dirty="0" smtClean="0">
                          <a:solidFill>
                            <a:schemeClr val="tx1"/>
                          </a:solidFill>
                          <a:latin typeface="Calibri"/>
                          <a:cs typeface="Calibri"/>
                        </a:rPr>
                        <a:t> to</a:t>
                      </a:r>
                      <a:r>
                        <a:rPr lang="en-US" sz="3000" kern="1200" dirty="0" smtClean="0">
                          <a:solidFill>
                            <a:schemeClr val="tx1"/>
                          </a:solidFill>
                          <a:latin typeface="Calibri"/>
                          <a:cs typeface="Calibri"/>
                        </a:rPr>
                        <a:t> -0.20</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EC</a:t>
                      </a:r>
                      <a:r>
                        <a:rPr lang="en-US" sz="3000" kern="1200" baseline="-25000" dirty="0" smtClean="0">
                          <a:solidFill>
                            <a:srgbClr val="2E22CC"/>
                          </a:solidFill>
                          <a:latin typeface="Calibri"/>
                          <a:cs typeface="Calibri"/>
                        </a:rPr>
                        <a:t>50</a:t>
                      </a:r>
                      <a:r>
                        <a:rPr lang="en-US" sz="3000" kern="1200" dirty="0" smtClean="0">
                          <a:solidFill>
                            <a:srgbClr val="2E22CC"/>
                          </a:solidFill>
                          <a:latin typeface="Calibri"/>
                          <a:cs typeface="Calibri"/>
                        </a:rPr>
                        <a:t> (μg/mL)</a:t>
                      </a:r>
                      <a:endParaRPr lang="en-US" sz="3000" b="0" kern="12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9.1</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4.2</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a:t>
                      </a:r>
                      <a:endParaRPr lang="en-US" sz="3000" b="0" kern="1200" dirty="0" smtClean="0">
                        <a:solidFill>
                          <a:schemeClr val="tx1"/>
                        </a:solidFill>
                        <a:latin typeface="Calibri"/>
                        <a:ea typeface="+mn-ea"/>
                        <a:cs typeface="Calibri"/>
                      </a:endParaRPr>
                    </a:p>
                  </a:txBody>
                  <a:tcPr marL="68580" marR="68580" marT="0" marB="0"/>
                </a:tc>
              </a:tr>
              <a:tr h="495219">
                <a:tc>
                  <a:txBody>
                    <a:bodyPr/>
                    <a:lstStyle/>
                    <a:p>
                      <a:pPr marL="0" marR="0" algn="just">
                        <a:lnSpc>
                          <a:spcPct val="115000"/>
                        </a:lnSpc>
                        <a:spcBef>
                          <a:spcPts val="0"/>
                        </a:spcBef>
                        <a:spcAft>
                          <a:spcPts val="0"/>
                        </a:spcAft>
                      </a:pPr>
                      <a:r>
                        <a:rPr lang="en-US" sz="3000" kern="1200" dirty="0" smtClean="0">
                          <a:solidFill>
                            <a:srgbClr val="2E22CC"/>
                          </a:solidFill>
                          <a:latin typeface="Calibri"/>
                          <a:cs typeface="Calibri"/>
                        </a:rPr>
                        <a:t>σ</a:t>
                      </a:r>
                      <a:r>
                        <a:rPr lang="en-US" sz="3000" kern="1200" baseline="-25000" dirty="0" smtClean="0">
                          <a:solidFill>
                            <a:srgbClr val="2E22CC"/>
                          </a:solidFill>
                          <a:latin typeface="Calibri"/>
                          <a:cs typeface="Calibri"/>
                        </a:rPr>
                        <a:t>proportional</a:t>
                      </a:r>
                      <a:endParaRPr lang="en-US" sz="3000" b="0" kern="1200" baseline="-25000" dirty="0" smtClean="0">
                        <a:solidFill>
                          <a:srgbClr val="2E22CC"/>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0.05 (10.3)</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0.06 (5.7)</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0.04</a:t>
                      </a:r>
                      <a:endParaRPr lang="en-US" sz="3000" b="0" kern="1200" dirty="0" smtClean="0">
                        <a:solidFill>
                          <a:schemeClr val="tx1"/>
                        </a:solidFill>
                        <a:latin typeface="Calibri"/>
                        <a:ea typeface="+mn-ea"/>
                        <a:cs typeface="Calibri"/>
                      </a:endParaRPr>
                    </a:p>
                  </a:txBody>
                  <a:tcPr marL="68580" marR="68580" marT="0" marB="0"/>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0.06</a:t>
                      </a:r>
                      <a:endParaRPr lang="en-US" sz="3000" b="0" kern="1200" dirty="0" smtClean="0">
                        <a:solidFill>
                          <a:schemeClr val="tx1"/>
                        </a:solidFill>
                        <a:latin typeface="Calibri"/>
                        <a:ea typeface="+mn-ea"/>
                        <a:cs typeface="Calibri"/>
                      </a:endParaRPr>
                    </a:p>
                  </a:txBody>
                  <a:tcPr marL="68580" marR="68580" marT="0" marB="0"/>
                </a:tc>
                <a:tc gridSpan="2">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0.04-0.06</a:t>
                      </a:r>
                      <a:endParaRPr lang="en-US" sz="3000" b="0" kern="1200" dirty="0" smtClean="0">
                        <a:solidFill>
                          <a:schemeClr val="tx1"/>
                        </a:solidFill>
                        <a:latin typeface="Calibri"/>
                        <a:ea typeface="+mn-ea"/>
                        <a:cs typeface="Calibri"/>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3000" kern="1200" dirty="0" smtClean="0">
                          <a:solidFill>
                            <a:schemeClr val="tx1"/>
                          </a:solidFill>
                          <a:latin typeface="Calibri"/>
                          <a:cs typeface="Calibri"/>
                        </a:rPr>
                        <a:t>0.05-0.07</a:t>
                      </a:r>
                      <a:endParaRPr lang="en-US" sz="3000" b="0" kern="1200" dirty="0" smtClean="0">
                        <a:solidFill>
                          <a:schemeClr val="tx1"/>
                        </a:solidFill>
                        <a:latin typeface="Calibri"/>
                        <a:ea typeface="+mn-ea"/>
                        <a:cs typeface="Calibri"/>
                      </a:endParaRPr>
                    </a:p>
                  </a:txBody>
                  <a:tcPr marL="68580" marR="68580" marT="0" marB="0"/>
                </a:tc>
              </a:tr>
            </a:tbl>
          </a:graphicData>
        </a:graphic>
      </p:graphicFrame>
      <p:sp>
        <p:nvSpPr>
          <p:cNvPr id="49" name="TextBox 48"/>
          <p:cNvSpPr txBox="1"/>
          <p:nvPr/>
        </p:nvSpPr>
        <p:spPr>
          <a:xfrm>
            <a:off x="762000" y="9296400"/>
            <a:ext cx="31394400" cy="3046988"/>
          </a:xfrm>
          <a:prstGeom prst="rect">
            <a:avLst/>
          </a:prstGeom>
          <a:noFill/>
        </p:spPr>
        <p:txBody>
          <a:bodyPr wrap="square" rtlCol="0">
            <a:spAutoFit/>
          </a:bodyPr>
          <a:lstStyle/>
          <a:p>
            <a:pPr algn="ctr" eaLnBrk="1" hangingPunct="1">
              <a:spcAft>
                <a:spcPts val="0"/>
              </a:spcAft>
            </a:pPr>
            <a:r>
              <a:rPr lang="en-US" sz="4800" u="sng" dirty="0" smtClean="0">
                <a:solidFill>
                  <a:srgbClr val="FF0000"/>
                </a:solidFill>
                <a:latin typeface="Calibri" pitchFamily="34" charset="0"/>
                <a:cs typeface="Calibri" pitchFamily="34" charset="0"/>
              </a:rPr>
              <a:t>METHODS</a:t>
            </a:r>
            <a:endParaRPr lang="en-US" sz="3600" u="sng" dirty="0" smtClean="0">
              <a:solidFill>
                <a:srgbClr val="FF0000"/>
              </a:solidFill>
              <a:latin typeface="Calibri" pitchFamily="34" charset="0"/>
              <a:cs typeface="Calibri" pitchFamily="34" charset="0"/>
            </a:endParaRPr>
          </a:p>
          <a:p>
            <a:pPr algn="just"/>
            <a:r>
              <a:rPr lang="en-US" sz="3600" b="0" dirty="0" smtClean="0"/>
              <a:t>PK-PD study of furosemide was carried out </a:t>
            </a:r>
            <a:r>
              <a:rPr lang="en-US" sz="3600" b="0" dirty="0"/>
              <a:t>post </a:t>
            </a:r>
            <a:r>
              <a:rPr lang="en-US" sz="3600" b="0" dirty="0" smtClean="0"/>
              <a:t>multiple oral dose </a:t>
            </a:r>
            <a:r>
              <a:rPr lang="en-US" sz="3600" b="0" dirty="0"/>
              <a:t>(40 and 80 mg/kg </a:t>
            </a:r>
            <a:r>
              <a:rPr lang="en-US" sz="3600" b="0" dirty="0" smtClean="0"/>
              <a:t>once daily </a:t>
            </a:r>
            <a:r>
              <a:rPr lang="en-US" sz="3600" b="0" dirty="0"/>
              <a:t>for 3 </a:t>
            </a:r>
            <a:r>
              <a:rPr lang="en-US" sz="3600" b="0" dirty="0" smtClean="0"/>
              <a:t>weeks) </a:t>
            </a:r>
            <a:r>
              <a:rPr lang="en-US" sz="3600" b="0" dirty="0"/>
              <a:t>in </a:t>
            </a:r>
            <a:r>
              <a:rPr lang="en-US" sz="3600" b="0" dirty="0" smtClean="0"/>
              <a:t>SHR and DOCA-salt rats. Blood samples were withdrawn up to three weeks post treatment and </a:t>
            </a:r>
            <a:r>
              <a:rPr lang="en-US" sz="3600" b="0" dirty="0" smtClean="0">
                <a:latin typeface="Calibri"/>
                <a:cs typeface="Calibri"/>
              </a:rPr>
              <a:t>harvested</a:t>
            </a:r>
            <a:r>
              <a:rPr lang="en-US" sz="3600" b="0" dirty="0" smtClean="0"/>
              <a:t> serum samples were analyzed using LC-MS/MS method [2]. For PD study, BP was monitored using noninvasive BP monitoring in conscious rats using tail cuff method at various predefined time points. A simultaneous population PK-PD relationship using </a:t>
            </a:r>
            <a:r>
              <a:rPr lang="en-US" sz="3600" b="0" dirty="0" err="1" smtClean="0"/>
              <a:t>E</a:t>
            </a:r>
            <a:r>
              <a:rPr lang="en-US" sz="3600" b="0" baseline="-25000" dirty="0" err="1" smtClean="0"/>
              <a:t>max</a:t>
            </a:r>
            <a:r>
              <a:rPr lang="en-US" sz="3600" b="0" dirty="0" smtClean="0"/>
              <a:t> model with effect compartment was developed to compare the anti-hypertensive efficacy of furosemide in these rat models. Analysis was conducted using NONMEM 7.3. </a:t>
            </a:r>
            <a:endParaRPr lang="en-GB" sz="1600" b="0" dirty="0" smtClean="0">
              <a:latin typeface="Calibri" pitchFamily="34" charset="0"/>
              <a:cs typeface="Calibri" pitchFamily="34" charset="0"/>
            </a:endParaRPr>
          </a:p>
        </p:txBody>
      </p:sp>
      <p:pic>
        <p:nvPicPr>
          <p:cNvPr id="52" name="Picture 51" descr="C:\Users\lenovo\Desktop\PKPD shri ganesh\pENDRIVE\Figures\Figure 5.jpg"/>
          <p:cNvPicPr>
            <a:picLocks noChangeAspect="1"/>
          </p:cNvPicPr>
          <p:nvPr/>
        </p:nvPicPr>
        <p:blipFill>
          <a:blip r:embed="rId4"/>
          <a:srcRect/>
          <a:stretch>
            <a:fillRect/>
          </a:stretch>
        </p:blipFill>
        <p:spPr bwMode="auto">
          <a:xfrm>
            <a:off x="16840200" y="12801600"/>
            <a:ext cx="14560846" cy="7863840"/>
          </a:xfrm>
          <a:prstGeom prst="rect">
            <a:avLst/>
          </a:prstGeom>
          <a:noFill/>
          <a:ln w="9525">
            <a:noFill/>
            <a:miter lim="800000"/>
            <a:headEnd/>
            <a:tailEnd/>
          </a:ln>
        </p:spPr>
      </p:pic>
      <p:sp>
        <p:nvSpPr>
          <p:cNvPr id="53" name="TextBox 52"/>
          <p:cNvSpPr txBox="1"/>
          <p:nvPr/>
        </p:nvSpPr>
        <p:spPr>
          <a:xfrm>
            <a:off x="1219200" y="34366200"/>
            <a:ext cx="30403800" cy="830997"/>
          </a:xfrm>
          <a:prstGeom prst="rect">
            <a:avLst/>
          </a:prstGeom>
          <a:noFill/>
        </p:spPr>
        <p:txBody>
          <a:bodyPr wrap="square" rtlCol="0">
            <a:spAutoFit/>
          </a:bodyPr>
          <a:lstStyle/>
          <a:p>
            <a:pPr algn="just"/>
            <a:r>
              <a:rPr lang="en-US" sz="2400" i="1" dirty="0" smtClean="0">
                <a:solidFill>
                  <a:srgbClr val="0000FF"/>
                </a:solidFill>
                <a:latin typeface="Calibri" pitchFamily="34" charset="0"/>
                <a:cs typeface="Calibri" pitchFamily="34" charset="0"/>
              </a:rPr>
              <a:t>Abbreviations</a:t>
            </a:r>
            <a:r>
              <a:rPr lang="en-US" sz="2400" dirty="0" smtClean="0">
                <a:solidFill>
                  <a:srgbClr val="0000FF"/>
                </a:solidFill>
                <a:latin typeface="Calibri" pitchFamily="34" charset="0"/>
                <a:cs typeface="Calibri" pitchFamily="34" charset="0"/>
              </a:rPr>
              <a:t>:	Alpha and beta=scaling factors, CL=clearance, V1 and V2= volume of distribution of central and peripheral compartment, Q = inter-compartmental clearance, </a:t>
            </a:r>
            <a:r>
              <a:rPr lang="en-US" sz="2400" dirty="0" err="1" smtClean="0">
                <a:solidFill>
                  <a:srgbClr val="0000FF"/>
                </a:solidFill>
                <a:latin typeface="Calibri" pitchFamily="34" charset="0"/>
                <a:cs typeface="Calibri" pitchFamily="34" charset="0"/>
              </a:rPr>
              <a:t>σ</a:t>
            </a:r>
            <a:r>
              <a:rPr lang="en-US" sz="2400" baseline="-25000" dirty="0" err="1" smtClean="0">
                <a:solidFill>
                  <a:srgbClr val="0000FF"/>
                </a:solidFill>
                <a:latin typeface="Calibri" pitchFamily="34" charset="0"/>
                <a:cs typeface="Calibri" pitchFamily="34" charset="0"/>
              </a:rPr>
              <a:t>additive</a:t>
            </a:r>
            <a:r>
              <a:rPr lang="en-US" sz="2400" dirty="0" smtClean="0">
                <a:solidFill>
                  <a:srgbClr val="0000FF"/>
                </a:solidFill>
                <a:latin typeface="Calibri" pitchFamily="34" charset="0"/>
                <a:cs typeface="Calibri" pitchFamily="34" charset="0"/>
              </a:rPr>
              <a:t> = additive residual variability, </a:t>
            </a:r>
            <a:r>
              <a:rPr lang="en-US" sz="2400" dirty="0" err="1" smtClean="0">
                <a:solidFill>
                  <a:srgbClr val="0000FF"/>
                </a:solidFill>
                <a:latin typeface="Calibri" pitchFamily="34" charset="0"/>
                <a:cs typeface="Calibri" pitchFamily="34" charset="0"/>
              </a:rPr>
              <a:t>σ</a:t>
            </a:r>
            <a:r>
              <a:rPr lang="en-US" sz="2400" baseline="-25000" dirty="0" err="1" smtClean="0">
                <a:solidFill>
                  <a:srgbClr val="0000FF"/>
                </a:solidFill>
                <a:latin typeface="Calibri" pitchFamily="34" charset="0"/>
                <a:cs typeface="Calibri" pitchFamily="34" charset="0"/>
              </a:rPr>
              <a:t>proportional</a:t>
            </a:r>
            <a:r>
              <a:rPr lang="en-US" sz="2400" dirty="0" smtClean="0">
                <a:solidFill>
                  <a:srgbClr val="0000FF"/>
                </a:solidFill>
                <a:latin typeface="Calibri" pitchFamily="34" charset="0"/>
                <a:cs typeface="Calibri" pitchFamily="34" charset="0"/>
              </a:rPr>
              <a:t> = proportional residual variability, </a:t>
            </a:r>
            <a:r>
              <a:rPr lang="en-US" sz="2400" dirty="0" err="1" smtClean="0">
                <a:solidFill>
                  <a:srgbClr val="0000FF"/>
                </a:solidFill>
                <a:latin typeface="Calibri" pitchFamily="34" charset="0"/>
                <a:cs typeface="Calibri" pitchFamily="34" charset="0"/>
              </a:rPr>
              <a:t>K</a:t>
            </a:r>
            <a:r>
              <a:rPr lang="en-US" sz="2400" baseline="-25000" dirty="0" err="1" smtClean="0">
                <a:solidFill>
                  <a:srgbClr val="0000FF"/>
                </a:solidFill>
                <a:latin typeface="Calibri" pitchFamily="34" charset="0"/>
                <a:cs typeface="Calibri" pitchFamily="34" charset="0"/>
              </a:rPr>
              <a:t>e</a:t>
            </a:r>
            <a:r>
              <a:rPr lang="en-US" sz="2400" dirty="0" smtClean="0">
                <a:solidFill>
                  <a:srgbClr val="0000FF"/>
                </a:solidFill>
                <a:latin typeface="Calibri" pitchFamily="34" charset="0"/>
                <a:cs typeface="Calibri" pitchFamily="34" charset="0"/>
              </a:rPr>
              <a:t> = rate constant for drug transfer from central to effect compartment, EC</a:t>
            </a:r>
            <a:r>
              <a:rPr lang="en-US" sz="2400" baseline="-25000" dirty="0" smtClean="0">
                <a:solidFill>
                  <a:srgbClr val="0000FF"/>
                </a:solidFill>
                <a:latin typeface="Calibri" pitchFamily="34" charset="0"/>
                <a:cs typeface="Calibri" pitchFamily="34" charset="0"/>
              </a:rPr>
              <a:t>50</a:t>
            </a:r>
            <a:r>
              <a:rPr lang="en-US" sz="2400" dirty="0" smtClean="0">
                <a:solidFill>
                  <a:srgbClr val="0000FF"/>
                </a:solidFill>
                <a:latin typeface="Calibri" pitchFamily="34" charset="0"/>
                <a:cs typeface="Calibri" pitchFamily="34" charset="0"/>
              </a:rPr>
              <a:t> = concentration at half maximal effect, TOLE= Tolerance, Slope= EC50/TOLE, Intercept=Baseline BP; *from bootstrap analysis. </a:t>
            </a:r>
            <a:endParaRPr lang="en-GB" sz="2400" dirty="0">
              <a:solidFill>
                <a:srgbClr val="0000FF"/>
              </a:solidFill>
              <a:latin typeface="Calibri" pitchFamily="34" charset="0"/>
              <a:cs typeface="Calibri" pitchFamily="34" charset="0"/>
            </a:endParaRPr>
          </a:p>
        </p:txBody>
      </p:sp>
      <p:sp>
        <p:nvSpPr>
          <p:cNvPr id="56" name="TextBox 55"/>
          <p:cNvSpPr txBox="1"/>
          <p:nvPr/>
        </p:nvSpPr>
        <p:spPr>
          <a:xfrm>
            <a:off x="990600" y="20753436"/>
            <a:ext cx="15163800" cy="769441"/>
          </a:xfrm>
          <a:prstGeom prst="rect">
            <a:avLst/>
          </a:prstGeom>
          <a:noFill/>
        </p:spPr>
        <p:txBody>
          <a:bodyPr wrap="square" rtlCol="0">
            <a:spAutoFit/>
          </a:bodyPr>
          <a:lstStyle/>
          <a:p>
            <a:pPr algn="just"/>
            <a:r>
              <a:rPr lang="en-US" sz="2200" dirty="0" smtClean="0">
                <a:latin typeface="Calibri" pitchFamily="34" charset="0"/>
                <a:cs typeface="Calibri" pitchFamily="34" charset="0"/>
              </a:rPr>
              <a:t>Fig. 1. Log serum concentration versus time profile of furosemide following 40 and 80 mg/kg multiple oral dosing in (A) SHR, (B) DOCA-salt rats, (C) normotensive Wistar control rats and mean arterial BP versus time profile in (D) SHR, (E) DOCA-salt rats.</a:t>
            </a:r>
            <a:endParaRPr lang="en-GB" sz="2200" dirty="0">
              <a:latin typeface="Calibri" pitchFamily="34" charset="0"/>
              <a:cs typeface="Calibri" pitchFamily="34" charset="0"/>
            </a:endParaRPr>
          </a:p>
        </p:txBody>
      </p:sp>
      <p:pic>
        <p:nvPicPr>
          <p:cNvPr id="57" name="Picture 56" descr="C:\Users\lenovo\Desktop\PKPD shri ganesh\pENDRIVE\Figures\Figure 2.jpg"/>
          <p:cNvPicPr>
            <a:picLocks noChangeAspect="1"/>
          </p:cNvPicPr>
          <p:nvPr/>
        </p:nvPicPr>
        <p:blipFill>
          <a:blip r:embed="rId5" cstate="print"/>
          <a:srcRect/>
          <a:stretch>
            <a:fillRect/>
          </a:stretch>
        </p:blipFill>
        <p:spPr bwMode="auto">
          <a:xfrm>
            <a:off x="1219200" y="13106400"/>
            <a:ext cx="14447520" cy="7662709"/>
          </a:xfrm>
          <a:prstGeom prst="rect">
            <a:avLst/>
          </a:prstGeom>
          <a:noFill/>
          <a:ln w="3175">
            <a:noFill/>
            <a:prstDash val="sysDot"/>
            <a:miter lim="800000"/>
            <a:headEnd/>
            <a:tailEnd/>
          </a:ln>
        </p:spPr>
      </p:pic>
      <p:sp>
        <p:nvSpPr>
          <p:cNvPr id="67" name="TextBox 66"/>
          <p:cNvSpPr txBox="1"/>
          <p:nvPr/>
        </p:nvSpPr>
        <p:spPr>
          <a:xfrm>
            <a:off x="16306800" y="20575250"/>
            <a:ext cx="15925800" cy="1446550"/>
          </a:xfrm>
          <a:prstGeom prst="rect">
            <a:avLst/>
          </a:prstGeom>
          <a:noFill/>
        </p:spPr>
        <p:txBody>
          <a:bodyPr wrap="square" rtlCol="0">
            <a:spAutoFit/>
          </a:bodyPr>
          <a:lstStyle/>
          <a:p>
            <a:pPr algn="just"/>
            <a:r>
              <a:rPr lang="en-US" sz="2200" dirty="0" smtClean="0">
                <a:solidFill>
                  <a:srgbClr val="000000"/>
                </a:solidFill>
                <a:latin typeface="Calibri" pitchFamily="34" charset="0"/>
                <a:cs typeface="Calibri" pitchFamily="34" charset="0"/>
              </a:rPr>
              <a:t>Fig. 2. Stratified visual predictive check plots indicating observations </a:t>
            </a:r>
            <a:r>
              <a:rPr lang="en-US" sz="2200" i="1" dirty="0" smtClean="0">
                <a:solidFill>
                  <a:srgbClr val="000000"/>
                </a:solidFill>
                <a:latin typeface="Calibri" pitchFamily="34" charset="0"/>
                <a:cs typeface="Calibri" pitchFamily="34" charset="0"/>
              </a:rPr>
              <a:t>versus</a:t>
            </a:r>
            <a:r>
              <a:rPr lang="en-US" sz="2200" dirty="0" smtClean="0">
                <a:solidFill>
                  <a:srgbClr val="000000"/>
                </a:solidFill>
                <a:latin typeface="Calibri" pitchFamily="34" charset="0"/>
                <a:cs typeface="Calibri" pitchFamily="34" charset="0"/>
              </a:rPr>
              <a:t> time after dose in SHR [STRA==1(a), 2(a), 3(a), 4(a)] and DOCA-salt rats [STRA==1(b), 2(b</a:t>
            </a:r>
            <a:r>
              <a:rPr lang="en-US" sz="2200" smtClean="0">
                <a:solidFill>
                  <a:srgbClr val="000000"/>
                </a:solidFill>
                <a:latin typeface="Calibri" pitchFamily="34" charset="0"/>
                <a:cs typeface="Calibri" pitchFamily="34" charset="0"/>
              </a:rPr>
              <a:t>), 3(b), 4(b)]. </a:t>
            </a:r>
            <a:r>
              <a:rPr lang="en-US" sz="2200" dirty="0" smtClean="0">
                <a:solidFill>
                  <a:srgbClr val="000000"/>
                </a:solidFill>
                <a:latin typeface="Calibri" pitchFamily="34" charset="0"/>
                <a:cs typeface="Calibri" pitchFamily="34" charset="0"/>
              </a:rPr>
              <a:t>The observations in STRA== 1(a) and 1(b) represent serum concentrations following 40 mg/kg and STRA== 2(a) and 2(b) following 80 mg/kg multiple oral dose of furosemide. The observations in STRA== 3(a) and 3(b) represent mean arterial BP following 40 mg/kg and STRA== 4(a) and 4(b) following 80 mg/kg multiple oral dose of furosemide. </a:t>
            </a:r>
            <a:endParaRPr lang="en-GB" sz="2200" dirty="0" smtClean="0">
              <a:solidFill>
                <a:srgbClr val="000000"/>
              </a:solidFill>
              <a:latin typeface="Calibri" pitchFamily="34" charset="0"/>
              <a:cs typeface="Calibri" pitchFamily="34" charset="0"/>
            </a:endParaRPr>
          </a:p>
        </p:txBody>
      </p:sp>
      <p:sp>
        <p:nvSpPr>
          <p:cNvPr id="74" name="TextBox 73"/>
          <p:cNvSpPr txBox="1"/>
          <p:nvPr/>
        </p:nvSpPr>
        <p:spPr>
          <a:xfrm>
            <a:off x="8610600" y="12496800"/>
            <a:ext cx="15621000" cy="830997"/>
          </a:xfrm>
          <a:prstGeom prst="rect">
            <a:avLst/>
          </a:prstGeom>
          <a:noFill/>
        </p:spPr>
        <p:txBody>
          <a:bodyPr wrap="square" rtlCol="0">
            <a:spAutoFit/>
          </a:bodyPr>
          <a:lstStyle/>
          <a:p>
            <a:pPr algn="ctr" eaLnBrk="1" hangingPunct="1">
              <a:spcAft>
                <a:spcPts val="1000"/>
              </a:spcAft>
            </a:pPr>
            <a:r>
              <a:rPr lang="en-US" sz="4800" u="sng" dirty="0" smtClean="0">
                <a:solidFill>
                  <a:srgbClr val="FF0000"/>
                </a:solidFill>
                <a:latin typeface="Calibri" pitchFamily="34" charset="0"/>
                <a:cs typeface="Calibri" pitchFamily="34" charset="0"/>
              </a:rPr>
              <a:t>RESULTS</a:t>
            </a:r>
            <a:endParaRPr lang="en-US" sz="3600" u="sng" dirty="0">
              <a:solidFill>
                <a:srgbClr val="9900CC"/>
              </a:solidFill>
              <a:cs typeface="Arial" pitchFamily="34" charset="0"/>
            </a:endParaRPr>
          </a:p>
        </p:txBody>
      </p:sp>
      <p:sp>
        <p:nvSpPr>
          <p:cNvPr id="75" name="Rounded Rectangle 74"/>
          <p:cNvSpPr/>
          <p:nvPr/>
        </p:nvSpPr>
        <p:spPr bwMode="auto">
          <a:xfrm>
            <a:off x="762000" y="35280600"/>
            <a:ext cx="15849600" cy="7467600"/>
          </a:xfrm>
          <a:prstGeom prst="roundRect">
            <a:avLst>
              <a:gd name="adj" fmla="val 4556"/>
            </a:avLst>
          </a:prstGeom>
          <a:ln>
            <a:solidFill>
              <a:srgbClr val="1D6FD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457200" indent="-457200" algn="just">
              <a:buFont typeface="Arial" pitchFamily="34" charset="0"/>
              <a:buChar char="•"/>
            </a:pPr>
            <a:endParaRPr lang="en-US" sz="3600" b="0" dirty="0">
              <a:solidFill>
                <a:schemeClr val="tx1"/>
              </a:solidFill>
              <a:latin typeface="Calibri"/>
              <a:cs typeface="Calibri"/>
            </a:endParaRPr>
          </a:p>
        </p:txBody>
      </p:sp>
      <p:sp>
        <p:nvSpPr>
          <p:cNvPr id="76" name="TextBox 75"/>
          <p:cNvSpPr txBox="1"/>
          <p:nvPr/>
        </p:nvSpPr>
        <p:spPr>
          <a:xfrm>
            <a:off x="914400" y="35509200"/>
            <a:ext cx="15621000" cy="7294305"/>
          </a:xfrm>
          <a:prstGeom prst="rect">
            <a:avLst/>
          </a:prstGeom>
          <a:noFill/>
        </p:spPr>
        <p:txBody>
          <a:bodyPr wrap="square" rtlCol="0">
            <a:spAutoFit/>
          </a:bodyPr>
          <a:lstStyle/>
          <a:p>
            <a:pPr marL="504825" indent="-504825" algn="just">
              <a:buFont typeface="Wingdings" pitchFamily="2" charset="2"/>
              <a:buChar char="Ø"/>
            </a:pPr>
            <a:r>
              <a:rPr lang="en-US" sz="3600" b="0" dirty="0" smtClean="0">
                <a:latin typeface="Calibri"/>
                <a:cs typeface="Calibri"/>
              </a:rPr>
              <a:t>A two-compartment model with </a:t>
            </a:r>
            <a:r>
              <a:rPr lang="en-US" sz="3600" b="0" dirty="0" err="1" smtClean="0">
                <a:latin typeface="Calibri"/>
                <a:cs typeface="Calibri"/>
              </a:rPr>
              <a:t>Weibull</a:t>
            </a:r>
            <a:r>
              <a:rPr lang="en-US" sz="3600" b="0" dirty="0" smtClean="0">
                <a:latin typeface="Calibri"/>
                <a:cs typeface="Calibri"/>
              </a:rPr>
              <a:t>-type absorption and first-order elimination best described the serum concentration-time profile of furosemide. A combined additive with proportional error models for residual variability were found to best describe the data. Body weight of rats was included as a covariate affecting CL and the DOSE was included as a covariate affecting α, CL and V2 for SHR and V1 for DOCA-salt rats. The VPC plots stratified on the basis of dose demonstrated reasonable agreement between 20</a:t>
            </a:r>
            <a:r>
              <a:rPr lang="en-US" sz="3600" b="0" baseline="30000" dirty="0" smtClean="0">
                <a:latin typeface="Calibri"/>
                <a:cs typeface="Calibri"/>
              </a:rPr>
              <a:t>th</a:t>
            </a:r>
            <a:r>
              <a:rPr lang="en-US" sz="3600" b="0" dirty="0" smtClean="0">
                <a:latin typeface="Calibri"/>
                <a:cs typeface="Calibri"/>
              </a:rPr>
              <a:t>, 50</a:t>
            </a:r>
            <a:r>
              <a:rPr lang="en-US" sz="3600" b="0" baseline="30000" dirty="0" smtClean="0">
                <a:latin typeface="Calibri"/>
                <a:cs typeface="Calibri"/>
              </a:rPr>
              <a:t>th</a:t>
            </a:r>
            <a:r>
              <a:rPr lang="en-US" sz="3600" b="0" dirty="0" smtClean="0">
                <a:latin typeface="Calibri"/>
                <a:cs typeface="Calibri"/>
              </a:rPr>
              <a:t> and 80</a:t>
            </a:r>
            <a:r>
              <a:rPr lang="en-US" sz="3600" b="0" baseline="30000" dirty="0" smtClean="0">
                <a:latin typeface="Calibri"/>
                <a:cs typeface="Calibri"/>
              </a:rPr>
              <a:t>th</a:t>
            </a:r>
            <a:r>
              <a:rPr lang="en-US" sz="3600" b="0" dirty="0" smtClean="0">
                <a:latin typeface="Calibri"/>
                <a:cs typeface="Calibri"/>
              </a:rPr>
              <a:t> percentiles of the observed and simulated serum concentrations. </a:t>
            </a:r>
          </a:p>
          <a:p>
            <a:pPr marL="504825" indent="-504825" algn="just">
              <a:buFont typeface="Wingdings" pitchFamily="2" charset="2"/>
              <a:buChar char="Ø"/>
            </a:pPr>
            <a:r>
              <a:rPr lang="en-US" sz="3600" b="0" dirty="0" smtClean="0">
                <a:latin typeface="Calibri"/>
                <a:cs typeface="Calibri"/>
              </a:rPr>
              <a:t>The baseline BP value was found to be almost similar (163 mm Hg) between the two models. The </a:t>
            </a:r>
            <a:r>
              <a:rPr lang="en-US" sz="3600" b="0" dirty="0" err="1" smtClean="0">
                <a:latin typeface="Calibri"/>
                <a:cs typeface="Calibri"/>
              </a:rPr>
              <a:t>E</a:t>
            </a:r>
            <a:r>
              <a:rPr lang="en-US" sz="3600" b="0" baseline="-25000" dirty="0" err="1" smtClean="0">
                <a:latin typeface="Calibri"/>
                <a:cs typeface="Calibri"/>
              </a:rPr>
              <a:t>max</a:t>
            </a:r>
            <a:r>
              <a:rPr lang="en-US" sz="3600" b="0" baseline="-25000" dirty="0" smtClean="0">
                <a:latin typeface="Calibri"/>
                <a:cs typeface="Calibri"/>
              </a:rPr>
              <a:t> </a:t>
            </a:r>
            <a:r>
              <a:rPr lang="en-US" sz="3600" b="0" dirty="0" smtClean="0">
                <a:latin typeface="Calibri"/>
                <a:cs typeface="Calibri"/>
              </a:rPr>
              <a:t>was fixed to 1 (100%) and the EC</a:t>
            </a:r>
            <a:r>
              <a:rPr lang="en-US" sz="3600" b="0" baseline="-25000" dirty="0" smtClean="0">
                <a:latin typeface="Calibri"/>
                <a:cs typeface="Calibri"/>
              </a:rPr>
              <a:t>50</a:t>
            </a:r>
            <a:r>
              <a:rPr lang="en-US" sz="3600" b="0" dirty="0" smtClean="0">
                <a:latin typeface="Calibri"/>
                <a:cs typeface="Calibri"/>
              </a:rPr>
              <a:t> between SHR and DOCA-salt rats was compared. The clock-wise hysteresis clearly indicated PD tolerance. The EC50 in DOCA-salt rats was found to be much lower (2.2-fold) as compared to SHR; however, the tolerance was found to be much higher. </a:t>
            </a:r>
            <a:endParaRPr lang="en-GB" sz="1600" b="0" dirty="0" smtClean="0">
              <a:latin typeface="Calibri"/>
              <a:cs typeface="Calibri"/>
            </a:endParaRPr>
          </a:p>
        </p:txBody>
      </p:sp>
      <p:sp>
        <p:nvSpPr>
          <p:cNvPr id="79" name="Horizontal Scroll 78"/>
          <p:cNvSpPr/>
          <p:nvPr/>
        </p:nvSpPr>
        <p:spPr bwMode="auto">
          <a:xfrm>
            <a:off x="1219200" y="42900600"/>
            <a:ext cx="30556200" cy="914400"/>
          </a:xfrm>
          <a:prstGeom prst="horizontalScroll">
            <a:avLst>
              <a:gd name="adj" fmla="val 1730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lgn="ctr">
              <a:defRPr/>
            </a:pPr>
            <a:r>
              <a:rPr lang="en-US" sz="3600" dirty="0" smtClean="0">
                <a:solidFill>
                  <a:srgbClr val="2E22CC"/>
                </a:solidFill>
              </a:rPr>
              <a:t>Population Approach Group in Europe-2017 meeting, Budapest, Hungary</a:t>
            </a:r>
            <a:endParaRPr lang="en-US" sz="3600" dirty="0">
              <a:solidFill>
                <a:srgbClr val="2E22CC"/>
              </a:solidFill>
            </a:endParaRPr>
          </a:p>
          <a:p>
            <a:pPr algn="ctr">
              <a:defRPr/>
            </a:pPr>
            <a:r>
              <a:rPr lang="en-US" sz="36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Times New Roman" pitchFamily="18" charset="0"/>
          </a:defRPr>
        </a:defPPr>
      </a:lstStyle>
    </a:spDef>
    <a:lnDef>
      <a:spPr bwMode="auto">
        <a:noFill/>
        <a:ln w="9525" cap="flat" cmpd="sng" algn="ctr">
          <a:noFill/>
          <a:prstDash val="solid"/>
          <a:round/>
          <a:headEnd type="none" w="med" len="med"/>
          <a:tailEnd type="none" w="med" len="med"/>
        </a:ln>
        <a:effectLst/>
      </a:spPr>
      <a:body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7359</TotalTime>
  <Words>1024</Words>
  <Application>Microsoft Office PowerPoint</Application>
  <PresentationFormat>Custom</PresentationFormat>
  <Paragraphs>173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Calibri</vt:lpstr>
      <vt:lpstr>Cambria</vt:lpstr>
      <vt:lpstr>Monotype Sorts</vt:lpstr>
      <vt:lpstr>Tahoma</vt:lpstr>
      <vt:lpstr>Times New Roman</vt:lpstr>
      <vt:lpstr>Wingdings</vt:lpstr>
      <vt:lpstr>Contemporary Portrait</vt:lpstr>
      <vt:lpstr>PowerPoint Presentation</vt:lpstr>
    </vt:vector>
  </TitlesOfParts>
  <Company>Univ. of Mississippi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Medicinal Chemistry</dc:creator>
  <cp:lastModifiedBy>Mahendra Shukla</cp:lastModifiedBy>
  <cp:revision>974</cp:revision>
  <cp:lastPrinted>2014-08-02T05:10:21Z</cp:lastPrinted>
  <dcterms:created xsi:type="dcterms:W3CDTF">2001-03-22T16:37:07Z</dcterms:created>
  <dcterms:modified xsi:type="dcterms:W3CDTF">2017-05-23T10:57:01Z</dcterms:modified>
</cp:coreProperties>
</file>